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9" r:id="rId4"/>
  </p:sldMasterIdLst>
  <p:sldIdLst>
    <p:sldId id="256" r:id="rId5"/>
    <p:sldId id="261" r:id="rId6"/>
    <p:sldId id="257" r:id="rId7"/>
    <p:sldId id="264" r:id="rId8"/>
    <p:sldId id="259" r:id="rId9"/>
    <p:sldId id="258" r:id="rId10"/>
    <p:sldId id="260" r:id="rId11"/>
    <p:sldId id="265" r:id="rId12"/>
    <p:sldId id="268" r:id="rId13"/>
    <p:sldId id="267" r:id="rId14"/>
    <p:sldId id="26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4B2664-D9AC-4333-9800-8DF70E7D1301}"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95B4E1-0B35-4B34-8CA3-6F65B4C85FF2}" type="slidenum">
              <a:rPr lang="en-GB" smtClean="0"/>
              <a:t>‹#›</a:t>
            </a:fld>
            <a:endParaRPr lang="en-GB"/>
          </a:p>
        </p:txBody>
      </p:sp>
    </p:spTree>
    <p:extLst>
      <p:ext uri="{BB962C8B-B14F-4D97-AF65-F5344CB8AC3E}">
        <p14:creationId xmlns:p14="http://schemas.microsoft.com/office/powerpoint/2010/main" val="4335079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754B2664-D9AC-4333-9800-8DF70E7D1301}"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95B4E1-0B35-4B34-8CA3-6F65B4C85FF2}" type="slidenum">
              <a:rPr lang="en-GB" smtClean="0"/>
              <a:t>‹#›</a:t>
            </a:fld>
            <a:endParaRPr lang="en-GB"/>
          </a:p>
        </p:txBody>
      </p:sp>
    </p:spTree>
    <p:extLst>
      <p:ext uri="{BB962C8B-B14F-4D97-AF65-F5344CB8AC3E}">
        <p14:creationId xmlns:p14="http://schemas.microsoft.com/office/powerpoint/2010/main" val="28454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4B2664-D9AC-4333-9800-8DF70E7D1301}"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95B4E1-0B35-4B34-8CA3-6F65B4C85FF2}" type="slidenum">
              <a:rPr lang="en-GB" smtClean="0"/>
              <a:t>‹#›</a:t>
            </a:fld>
            <a:endParaRPr lang="en-GB"/>
          </a:p>
        </p:txBody>
      </p:sp>
    </p:spTree>
    <p:extLst>
      <p:ext uri="{BB962C8B-B14F-4D97-AF65-F5344CB8AC3E}">
        <p14:creationId xmlns:p14="http://schemas.microsoft.com/office/powerpoint/2010/main" val="1614439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4B2664-D9AC-4333-9800-8DF70E7D1301}" type="datetimeFigureOut">
              <a:rPr lang="en-GB" smtClean="0"/>
              <a:t>27/01/2026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95B4E1-0B35-4B34-8CA3-6F65B4C85FF2}" type="slidenum">
              <a:rPr lang="en-GB" smtClean="0"/>
              <a:t>‹#›</a:t>
            </a:fld>
            <a:endParaRPr lang="en-GB"/>
          </a:p>
        </p:txBody>
      </p:sp>
    </p:spTree>
    <p:extLst>
      <p:ext uri="{BB962C8B-B14F-4D97-AF65-F5344CB8AC3E}">
        <p14:creationId xmlns:p14="http://schemas.microsoft.com/office/powerpoint/2010/main" val="4119337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4B2664-D9AC-4333-9800-8DF70E7D1301}" type="datetimeFigureOut">
              <a:rPr lang="en-GB" smtClean="0"/>
              <a:t>27/01/2026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C95B4E1-0B35-4B34-8CA3-6F65B4C85FF2}" type="slidenum">
              <a:rPr lang="en-GB" smtClean="0"/>
              <a:t>‹#›</a:t>
            </a:fld>
            <a:endParaRPr lang="en-GB"/>
          </a:p>
        </p:txBody>
      </p:sp>
    </p:spTree>
    <p:extLst>
      <p:ext uri="{BB962C8B-B14F-4D97-AF65-F5344CB8AC3E}">
        <p14:creationId xmlns:p14="http://schemas.microsoft.com/office/powerpoint/2010/main" val="6707302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754B2664-D9AC-4333-9800-8DF70E7D1301}" type="datetimeFigureOut">
              <a:rPr lang="en-GB" smtClean="0"/>
              <a:t>27/01/2026</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6C95B4E1-0B35-4B34-8CA3-6F65B4C85FF2}" type="slidenum">
              <a:rPr lang="en-GB" smtClean="0"/>
              <a:t>‹#›</a:t>
            </a:fld>
            <a:endParaRPr lang="en-GB"/>
          </a:p>
        </p:txBody>
      </p:sp>
    </p:spTree>
    <p:extLst>
      <p:ext uri="{BB962C8B-B14F-4D97-AF65-F5344CB8AC3E}">
        <p14:creationId xmlns:p14="http://schemas.microsoft.com/office/powerpoint/2010/main" val="1285469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754B2664-D9AC-4333-9800-8DF70E7D1301}" type="datetimeFigureOut">
              <a:rPr lang="en-GB" smtClean="0"/>
              <a:t>27/01/2026</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6C95B4E1-0B35-4B34-8CA3-6F65B4C85FF2}" type="slidenum">
              <a:rPr lang="en-GB" smtClean="0"/>
              <a:t>‹#›</a:t>
            </a:fld>
            <a:endParaRPr lang="en-GB"/>
          </a:p>
        </p:txBody>
      </p:sp>
    </p:spTree>
    <p:extLst>
      <p:ext uri="{BB962C8B-B14F-4D97-AF65-F5344CB8AC3E}">
        <p14:creationId xmlns:p14="http://schemas.microsoft.com/office/powerpoint/2010/main" val="40083122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754B2664-D9AC-4333-9800-8DF70E7D1301}" type="datetimeFigureOut">
              <a:rPr lang="en-GB" smtClean="0"/>
              <a:t>27/01/2026</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6C95B4E1-0B35-4B34-8CA3-6F65B4C85FF2}" type="slidenum">
              <a:rPr lang="en-GB" smtClean="0"/>
              <a:t>‹#›</a:t>
            </a:fld>
            <a:endParaRPr lang="en-GB"/>
          </a:p>
        </p:txBody>
      </p:sp>
    </p:spTree>
    <p:extLst>
      <p:ext uri="{BB962C8B-B14F-4D97-AF65-F5344CB8AC3E}">
        <p14:creationId xmlns:p14="http://schemas.microsoft.com/office/powerpoint/2010/main" val="34121213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54B2664-D9AC-4333-9800-8DF70E7D1301}" type="datetimeFigureOut">
              <a:rPr lang="en-GB" smtClean="0"/>
              <a:t>27/01/2026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95B4E1-0B35-4B34-8CA3-6F65B4C85FF2}" type="slidenum">
              <a:rPr lang="en-GB" smtClean="0"/>
              <a:t>‹#›</a:t>
            </a:fld>
            <a:endParaRPr lang="en-GB"/>
          </a:p>
        </p:txBody>
      </p:sp>
    </p:spTree>
    <p:extLst>
      <p:ext uri="{BB962C8B-B14F-4D97-AF65-F5344CB8AC3E}">
        <p14:creationId xmlns:p14="http://schemas.microsoft.com/office/powerpoint/2010/main" val="26652583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54B2664-D9AC-4333-9800-8DF70E7D1301}" type="datetimeFigureOut">
              <a:rPr lang="en-GB" smtClean="0"/>
              <a:t>27/01/2026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95B4E1-0B35-4B34-8CA3-6F65B4C85FF2}" type="slidenum">
              <a:rPr lang="en-GB" smtClean="0"/>
              <a:t>‹#›</a:t>
            </a:fld>
            <a:endParaRPr lang="en-GB"/>
          </a:p>
        </p:txBody>
      </p:sp>
    </p:spTree>
    <p:extLst>
      <p:ext uri="{BB962C8B-B14F-4D97-AF65-F5344CB8AC3E}">
        <p14:creationId xmlns:p14="http://schemas.microsoft.com/office/powerpoint/2010/main" val="31971230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754B2664-D9AC-4333-9800-8DF70E7D1301}"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95B4E1-0B35-4B34-8CA3-6F65B4C85FF2}" type="slidenum">
              <a:rPr lang="en-GB" smtClean="0"/>
              <a:t>‹#›</a:t>
            </a:fld>
            <a:endParaRPr lang="en-GB"/>
          </a:p>
        </p:txBody>
      </p:sp>
    </p:spTree>
    <p:extLst>
      <p:ext uri="{BB962C8B-B14F-4D97-AF65-F5344CB8AC3E}">
        <p14:creationId xmlns:p14="http://schemas.microsoft.com/office/powerpoint/2010/main" val="20463446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754B2664-D9AC-4333-9800-8DF70E7D1301}"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95B4E1-0B35-4B34-8CA3-6F65B4C85FF2}"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1258164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4B2664-D9AC-4333-9800-8DF70E7D1301}"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95B4E1-0B35-4B34-8CA3-6F65B4C85FF2}" type="slidenum">
              <a:rPr lang="en-GB" smtClean="0"/>
              <a:t>‹#›</a:t>
            </a:fld>
            <a:endParaRPr lang="en-GB"/>
          </a:p>
        </p:txBody>
      </p:sp>
    </p:spTree>
    <p:extLst>
      <p:ext uri="{BB962C8B-B14F-4D97-AF65-F5344CB8AC3E}">
        <p14:creationId xmlns:p14="http://schemas.microsoft.com/office/powerpoint/2010/main" val="170082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54B2664-D9AC-4333-9800-8DF70E7D1301}" type="datetimeFigureOut">
              <a:rPr lang="en-GB" smtClean="0"/>
              <a:t>27/01/2026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95B4E1-0B35-4B34-8CA3-6F65B4C85FF2}" type="slidenum">
              <a:rPr lang="en-GB" smtClean="0"/>
              <a:t>‹#›</a:t>
            </a:fld>
            <a:endParaRPr lang="en-GB"/>
          </a:p>
        </p:txBody>
      </p:sp>
    </p:spTree>
    <p:extLst>
      <p:ext uri="{BB962C8B-B14F-4D97-AF65-F5344CB8AC3E}">
        <p14:creationId xmlns:p14="http://schemas.microsoft.com/office/powerpoint/2010/main" val="11392808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54B2664-D9AC-4333-9800-8DF70E7D1301}" type="datetimeFigureOut">
              <a:rPr lang="en-GB" smtClean="0"/>
              <a:t>27/01/2026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95B4E1-0B35-4B34-8CA3-6F65B4C85FF2}" type="slidenum">
              <a:rPr lang="en-GB" smtClean="0"/>
              <a:t>‹#›</a:t>
            </a:fld>
            <a:endParaRPr lang="en-GB"/>
          </a:p>
        </p:txBody>
      </p:sp>
    </p:spTree>
    <p:extLst>
      <p:ext uri="{BB962C8B-B14F-4D97-AF65-F5344CB8AC3E}">
        <p14:creationId xmlns:p14="http://schemas.microsoft.com/office/powerpoint/2010/main" val="30681107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4B2664-D9AC-4333-9800-8DF70E7D1301}"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95B4E1-0B35-4B34-8CA3-6F65B4C85FF2}" type="slidenum">
              <a:rPr lang="en-GB" smtClean="0"/>
              <a:t>‹#›</a:t>
            </a:fld>
            <a:endParaRPr lang="en-GB"/>
          </a:p>
        </p:txBody>
      </p:sp>
    </p:spTree>
    <p:extLst>
      <p:ext uri="{BB962C8B-B14F-4D97-AF65-F5344CB8AC3E}">
        <p14:creationId xmlns:p14="http://schemas.microsoft.com/office/powerpoint/2010/main" val="11878803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4B2664-D9AC-4333-9800-8DF70E7D1301}"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95B4E1-0B35-4B34-8CA3-6F65B4C85FF2}" type="slidenum">
              <a:rPr lang="en-GB" smtClean="0"/>
              <a:t>‹#›</a:t>
            </a:fld>
            <a:endParaRPr lang="en-GB"/>
          </a:p>
        </p:txBody>
      </p:sp>
    </p:spTree>
    <p:extLst>
      <p:ext uri="{BB962C8B-B14F-4D97-AF65-F5344CB8AC3E}">
        <p14:creationId xmlns:p14="http://schemas.microsoft.com/office/powerpoint/2010/main" val="2227865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754B2664-D9AC-4333-9800-8DF70E7D1301}" type="datetimeFigureOut">
              <a:rPr lang="en-GB" smtClean="0"/>
              <a:t>27/01/2026</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C95B4E1-0B35-4B34-8CA3-6F65B4C85FF2}" type="slidenum">
              <a:rPr lang="en-GB" smtClean="0"/>
              <a:t>‹#›</a:t>
            </a:fld>
            <a:endParaRPr lang="en-GB"/>
          </a:p>
        </p:txBody>
      </p:sp>
    </p:spTree>
    <p:extLst>
      <p:ext uri="{BB962C8B-B14F-4D97-AF65-F5344CB8AC3E}">
        <p14:creationId xmlns:p14="http://schemas.microsoft.com/office/powerpoint/2010/main" val="2304010659"/>
      </p:ext>
    </p:extLst>
  </p:cSld>
  <p:clrMap bg1="dk1" tx1="lt1" bg2="dk2" tx2="lt2" accent1="accent1" accent2="accent2" accent3="accent3" accent4="accent4" accent5="accent5" accent6="accent6" hlink="hlink" folHlink="folHlink"/>
  <p:sldLayoutIdLst>
    <p:sldLayoutId id="2147483930" r:id="rId1"/>
    <p:sldLayoutId id="2147483931" r:id="rId2"/>
    <p:sldLayoutId id="2147483932" r:id="rId3"/>
    <p:sldLayoutId id="2147483933" r:id="rId4"/>
    <p:sldLayoutId id="2147483934" r:id="rId5"/>
    <p:sldLayoutId id="2147483935" r:id="rId6"/>
    <p:sldLayoutId id="2147483936" r:id="rId7"/>
    <p:sldLayoutId id="2147483937" r:id="rId8"/>
    <p:sldLayoutId id="2147483938" r:id="rId9"/>
    <p:sldLayoutId id="2147483939" r:id="rId10"/>
    <p:sldLayoutId id="2147483940" r:id="rId11"/>
    <p:sldLayoutId id="2147483941" r:id="rId12"/>
    <p:sldLayoutId id="2147483942" r:id="rId13"/>
    <p:sldLayoutId id="2147483943" r:id="rId14"/>
    <p:sldLayoutId id="2147483944" r:id="rId15"/>
    <p:sldLayoutId id="2147483945" r:id="rId16"/>
    <p:sldLayoutId id="2147483946"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16D72-BB22-4589-B554-03B72C2F0827}"/>
              </a:ext>
            </a:extLst>
          </p:cNvPr>
          <p:cNvSpPr>
            <a:spLocks noGrp="1"/>
          </p:cNvSpPr>
          <p:nvPr>
            <p:ph type="ctrTitle"/>
          </p:nvPr>
        </p:nvSpPr>
        <p:spPr>
          <a:xfrm>
            <a:off x="1751012" y="1300785"/>
            <a:ext cx="8689976" cy="1371599"/>
          </a:xfrm>
        </p:spPr>
        <p:txBody>
          <a:bodyPr/>
          <a:lstStyle/>
          <a:p>
            <a:r>
              <a:rPr lang="en-GB" dirty="0"/>
              <a:t>Anxiety</a:t>
            </a:r>
          </a:p>
        </p:txBody>
      </p:sp>
      <p:sp>
        <p:nvSpPr>
          <p:cNvPr id="3" name="Subtitle 2">
            <a:extLst>
              <a:ext uri="{FF2B5EF4-FFF2-40B4-BE49-F238E27FC236}">
                <a16:creationId xmlns:a16="http://schemas.microsoft.com/office/drawing/2014/main" id="{396526F2-B88C-4183-9AB6-6E6233787A5D}"/>
              </a:ext>
            </a:extLst>
          </p:cNvPr>
          <p:cNvSpPr>
            <a:spLocks noGrp="1"/>
          </p:cNvSpPr>
          <p:nvPr>
            <p:ph type="subTitle" idx="1"/>
          </p:nvPr>
        </p:nvSpPr>
        <p:spPr>
          <a:xfrm>
            <a:off x="804688" y="2580264"/>
            <a:ext cx="8689976" cy="2378121"/>
          </a:xfrm>
        </p:spPr>
        <p:txBody>
          <a:bodyPr>
            <a:normAutofit/>
          </a:bodyPr>
          <a:lstStyle/>
          <a:p>
            <a:r>
              <a:rPr lang="en-GB" dirty="0"/>
              <a:t>Aim of the session:</a:t>
            </a:r>
          </a:p>
          <a:p>
            <a:pPr marL="342900" indent="-342900">
              <a:buFontTx/>
              <a:buChar char="-"/>
            </a:pPr>
            <a:r>
              <a:rPr lang="en-GB" dirty="0"/>
              <a:t>What is anxiety, what does it look like</a:t>
            </a:r>
          </a:p>
          <a:p>
            <a:pPr marL="342900" indent="-342900">
              <a:buFontTx/>
              <a:buChar char="-"/>
            </a:pPr>
            <a:r>
              <a:rPr lang="en-GB" dirty="0"/>
              <a:t>Quick overview of how stress and anxiety impact our rational brain and working memory.</a:t>
            </a:r>
          </a:p>
          <a:p>
            <a:pPr marL="342900" indent="-342900">
              <a:buFontTx/>
              <a:buChar char="-"/>
            </a:pPr>
            <a:r>
              <a:rPr lang="en-GB" dirty="0"/>
              <a:t>Discuss ways we can work through anxiety</a:t>
            </a:r>
          </a:p>
        </p:txBody>
      </p:sp>
      <p:pic>
        <p:nvPicPr>
          <p:cNvPr id="4" name="Google Shape;54;p13">
            <a:extLst>
              <a:ext uri="{FF2B5EF4-FFF2-40B4-BE49-F238E27FC236}">
                <a16:creationId xmlns:a16="http://schemas.microsoft.com/office/drawing/2014/main" id="{469B6A96-BC7D-C904-963D-934D86FF8513}"/>
              </a:ext>
            </a:extLst>
          </p:cNvPr>
          <p:cNvPicPr preferRelativeResize="0"/>
          <p:nvPr/>
        </p:nvPicPr>
        <p:blipFill>
          <a:blip r:embed="rId2">
            <a:alphaModFix/>
          </a:blip>
          <a:stretch>
            <a:fillRect/>
          </a:stretch>
        </p:blipFill>
        <p:spPr>
          <a:xfrm>
            <a:off x="8761637" y="3321169"/>
            <a:ext cx="3358701" cy="3397003"/>
          </a:xfrm>
          <a:prstGeom prst="rect">
            <a:avLst/>
          </a:prstGeom>
          <a:noFill/>
          <a:ln>
            <a:noFill/>
          </a:ln>
        </p:spPr>
      </p:pic>
    </p:spTree>
    <p:extLst>
      <p:ext uri="{BB962C8B-B14F-4D97-AF65-F5344CB8AC3E}">
        <p14:creationId xmlns:p14="http://schemas.microsoft.com/office/powerpoint/2010/main" val="10118557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83BB5-31CB-42D9-B0BA-2779D4590807}"/>
              </a:ext>
            </a:extLst>
          </p:cNvPr>
          <p:cNvSpPr>
            <a:spLocks noGrp="1"/>
          </p:cNvSpPr>
          <p:nvPr>
            <p:ph type="title"/>
          </p:nvPr>
        </p:nvSpPr>
        <p:spPr/>
        <p:txBody>
          <a:bodyPr/>
          <a:lstStyle/>
          <a:p>
            <a:pPr algn="ctr"/>
            <a:r>
              <a:rPr lang="en-GB" dirty="0"/>
              <a:t>Anxiety</a:t>
            </a:r>
          </a:p>
        </p:txBody>
      </p:sp>
      <p:sp>
        <p:nvSpPr>
          <p:cNvPr id="3" name="Content Placeholder 2">
            <a:extLst>
              <a:ext uri="{FF2B5EF4-FFF2-40B4-BE49-F238E27FC236}">
                <a16:creationId xmlns:a16="http://schemas.microsoft.com/office/drawing/2014/main" id="{EFF1DF52-38A9-4E7A-8F6E-FA5540D5A8B6}"/>
              </a:ext>
            </a:extLst>
          </p:cNvPr>
          <p:cNvSpPr>
            <a:spLocks noGrp="1"/>
          </p:cNvSpPr>
          <p:nvPr>
            <p:ph idx="1"/>
          </p:nvPr>
        </p:nvSpPr>
        <p:spPr/>
        <p:txBody>
          <a:bodyPr/>
          <a:lstStyle/>
          <a:p>
            <a:r>
              <a:rPr lang="en-GB" dirty="0"/>
              <a:t>The Flight, Fight or Freeze response.</a:t>
            </a:r>
          </a:p>
          <a:p>
            <a:endParaRPr lang="en-GB" dirty="0"/>
          </a:p>
          <a:p>
            <a:r>
              <a:rPr lang="en-GB" dirty="0"/>
              <a:t>Historically, it’s our brains alarm system to keep us alive. </a:t>
            </a:r>
          </a:p>
          <a:p>
            <a:endParaRPr lang="en-GB" dirty="0"/>
          </a:p>
          <a:p>
            <a:r>
              <a:rPr lang="en-GB" dirty="0"/>
              <a:t>Now we have less predators, it is less helpful!</a:t>
            </a:r>
          </a:p>
          <a:p>
            <a:endParaRPr lang="en-GB" dirty="0"/>
          </a:p>
          <a:p>
            <a:r>
              <a:rPr lang="en-GB" b="1" dirty="0"/>
              <a:t>NHS: Anxiety is a feeling of unease, such as worry or fear, that can be mild or severe.</a:t>
            </a:r>
            <a:r>
              <a:rPr lang="en-GB" dirty="0"/>
              <a:t> </a:t>
            </a:r>
          </a:p>
        </p:txBody>
      </p:sp>
    </p:spTree>
    <p:extLst>
      <p:ext uri="{BB962C8B-B14F-4D97-AF65-F5344CB8AC3E}">
        <p14:creationId xmlns:p14="http://schemas.microsoft.com/office/powerpoint/2010/main" val="1918654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60A0D-ED2D-49DD-9E0D-9890EE9CE677}"/>
              </a:ext>
            </a:extLst>
          </p:cNvPr>
          <p:cNvSpPr>
            <a:spLocks noGrp="1"/>
          </p:cNvSpPr>
          <p:nvPr>
            <p:ph type="title"/>
          </p:nvPr>
        </p:nvSpPr>
        <p:spPr/>
        <p:txBody>
          <a:bodyPr/>
          <a:lstStyle/>
          <a:p>
            <a:r>
              <a:rPr lang="en-GB" sz="3200" dirty="0"/>
              <a:t>Anxiety is…</a:t>
            </a:r>
          </a:p>
        </p:txBody>
      </p:sp>
      <p:sp>
        <p:nvSpPr>
          <p:cNvPr id="3" name="Content Placeholder 2">
            <a:extLst>
              <a:ext uri="{FF2B5EF4-FFF2-40B4-BE49-F238E27FC236}">
                <a16:creationId xmlns:a16="http://schemas.microsoft.com/office/drawing/2014/main" id="{F66F018F-8217-4399-A1E1-64637ABD438E}"/>
              </a:ext>
            </a:extLst>
          </p:cNvPr>
          <p:cNvSpPr>
            <a:spLocks noGrp="1"/>
          </p:cNvSpPr>
          <p:nvPr>
            <p:ph sz="half" idx="1"/>
          </p:nvPr>
        </p:nvSpPr>
        <p:spPr/>
        <p:txBody>
          <a:bodyPr>
            <a:normAutofit/>
          </a:bodyPr>
          <a:lstStyle/>
          <a:p>
            <a:r>
              <a:rPr lang="en-GB" sz="2100" dirty="0"/>
              <a:t>A natural response to pressure, feeling afraid or threatened.</a:t>
            </a:r>
          </a:p>
          <a:p>
            <a:r>
              <a:rPr lang="en-GB" sz="2100" dirty="0"/>
              <a:t>This is in turn can impact how we feel mentally and physically, as well as how we behave. </a:t>
            </a:r>
          </a:p>
          <a:p>
            <a:r>
              <a:rPr lang="en-GB" sz="2100" dirty="0"/>
              <a:t>Becomes an issue when it becomes overwhelming</a:t>
            </a:r>
          </a:p>
          <a:p>
            <a:endParaRPr lang="en-GB" dirty="0"/>
          </a:p>
          <a:p>
            <a:endParaRPr lang="en-GB" u="sng" dirty="0"/>
          </a:p>
        </p:txBody>
      </p:sp>
      <p:sp>
        <p:nvSpPr>
          <p:cNvPr id="4" name="Content Placeholder 3">
            <a:extLst>
              <a:ext uri="{FF2B5EF4-FFF2-40B4-BE49-F238E27FC236}">
                <a16:creationId xmlns:a16="http://schemas.microsoft.com/office/drawing/2014/main" id="{7EA1CBA2-1C88-4623-955D-D1D12ED94411}"/>
              </a:ext>
            </a:extLst>
          </p:cNvPr>
          <p:cNvSpPr>
            <a:spLocks noGrp="1"/>
          </p:cNvSpPr>
          <p:nvPr>
            <p:ph sz="half" idx="2"/>
          </p:nvPr>
        </p:nvSpPr>
        <p:spPr/>
        <p:txBody>
          <a:bodyPr>
            <a:normAutofit/>
          </a:bodyPr>
          <a:lstStyle/>
          <a:p>
            <a:r>
              <a:rPr lang="en-GB" dirty="0"/>
              <a:t>Many describe it  as a feeling of dread, fear or unease, which can range from mild to severe.</a:t>
            </a:r>
          </a:p>
          <a:p>
            <a:endParaRPr lang="en-GB" dirty="0"/>
          </a:p>
        </p:txBody>
      </p:sp>
    </p:spTree>
    <p:extLst>
      <p:ext uri="{BB962C8B-B14F-4D97-AF65-F5344CB8AC3E}">
        <p14:creationId xmlns:p14="http://schemas.microsoft.com/office/powerpoint/2010/main" val="3430716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050F4-819A-4376-BBAB-906D8764ED5E}"/>
              </a:ext>
            </a:extLst>
          </p:cNvPr>
          <p:cNvSpPr>
            <a:spLocks noGrp="1"/>
          </p:cNvSpPr>
          <p:nvPr>
            <p:ph type="title"/>
          </p:nvPr>
        </p:nvSpPr>
        <p:spPr/>
        <p:txBody>
          <a:bodyPr/>
          <a:lstStyle/>
          <a:p>
            <a:r>
              <a:rPr lang="en-GB" dirty="0"/>
              <a:t>When it becomes too much…</a:t>
            </a:r>
          </a:p>
        </p:txBody>
      </p:sp>
      <p:sp>
        <p:nvSpPr>
          <p:cNvPr id="3" name="Content Placeholder 2">
            <a:extLst>
              <a:ext uri="{FF2B5EF4-FFF2-40B4-BE49-F238E27FC236}">
                <a16:creationId xmlns:a16="http://schemas.microsoft.com/office/drawing/2014/main" id="{9A850D9D-4738-4FE1-813C-C13D0E3A6F6E}"/>
              </a:ext>
            </a:extLst>
          </p:cNvPr>
          <p:cNvSpPr>
            <a:spLocks noGrp="1"/>
          </p:cNvSpPr>
          <p:nvPr>
            <p:ph idx="1"/>
          </p:nvPr>
        </p:nvSpPr>
        <p:spPr>
          <a:xfrm>
            <a:off x="646111" y="1394019"/>
            <a:ext cx="8946541" cy="4195481"/>
          </a:xfrm>
        </p:spPr>
        <p:txBody>
          <a:bodyPr/>
          <a:lstStyle/>
          <a:p>
            <a:r>
              <a:rPr lang="en-GB" dirty="0"/>
              <a:t>Anxiety can become a problem if we start worrying a lot about small stuff or relatively harmless situations.</a:t>
            </a:r>
          </a:p>
          <a:p>
            <a:r>
              <a:rPr lang="en-GB" dirty="0"/>
              <a:t>It’s usually when our anxiety feels really intense or overwhelming that it starts to interfere with our daily life or affect our relationships.</a:t>
            </a:r>
          </a:p>
          <a:p>
            <a:endParaRPr lang="en-GB" dirty="0"/>
          </a:p>
        </p:txBody>
      </p:sp>
      <p:pic>
        <p:nvPicPr>
          <p:cNvPr id="4" name="Picture 3">
            <a:extLst>
              <a:ext uri="{FF2B5EF4-FFF2-40B4-BE49-F238E27FC236}">
                <a16:creationId xmlns:a16="http://schemas.microsoft.com/office/drawing/2014/main" id="{95CFCDB4-85A9-40DD-AC40-70F00882653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861356" y="3039042"/>
            <a:ext cx="4469288" cy="3366240"/>
          </a:xfrm>
          <a:prstGeom prst="rect">
            <a:avLst/>
          </a:prstGeom>
          <a:solidFill>
            <a:schemeClr val="accent4">
              <a:lumMod val="60000"/>
              <a:lumOff val="40000"/>
            </a:schemeClr>
          </a:solidFill>
          <a:ln>
            <a:noFill/>
          </a:ln>
        </p:spPr>
      </p:pic>
      <p:sp>
        <p:nvSpPr>
          <p:cNvPr id="5" name="TextBox 4">
            <a:extLst>
              <a:ext uri="{FF2B5EF4-FFF2-40B4-BE49-F238E27FC236}">
                <a16:creationId xmlns:a16="http://schemas.microsoft.com/office/drawing/2014/main" id="{C3927164-C3EB-4939-8DF8-D890F872855E}"/>
              </a:ext>
            </a:extLst>
          </p:cNvPr>
          <p:cNvSpPr txBox="1"/>
          <p:nvPr/>
        </p:nvSpPr>
        <p:spPr>
          <a:xfrm>
            <a:off x="8999621" y="3785937"/>
            <a:ext cx="2546268" cy="2031325"/>
          </a:xfrm>
          <a:prstGeom prst="rect">
            <a:avLst/>
          </a:prstGeom>
          <a:noFill/>
        </p:spPr>
        <p:txBody>
          <a:bodyPr wrap="square" rtlCol="0">
            <a:spAutoFit/>
          </a:bodyPr>
          <a:lstStyle/>
          <a:p>
            <a:r>
              <a:rPr lang="en-GB" dirty="0"/>
              <a:t>It is important to be mindful of your own stress levels as well. </a:t>
            </a:r>
          </a:p>
          <a:p>
            <a:endParaRPr lang="en-GB" dirty="0"/>
          </a:p>
          <a:p>
            <a:r>
              <a:rPr lang="en-GB" dirty="0"/>
              <a:t>It is hard to co-regulate when you are dysregulated. </a:t>
            </a:r>
          </a:p>
        </p:txBody>
      </p:sp>
    </p:spTree>
    <p:extLst>
      <p:ext uri="{BB962C8B-B14F-4D97-AF65-F5344CB8AC3E}">
        <p14:creationId xmlns:p14="http://schemas.microsoft.com/office/powerpoint/2010/main" val="218320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4881014-6559-4640-849C-793D21F6563F}"/>
              </a:ext>
            </a:extLst>
          </p:cNvPr>
          <p:cNvSpPr>
            <a:spLocks noGrp="1"/>
          </p:cNvSpPr>
          <p:nvPr>
            <p:ph type="title"/>
          </p:nvPr>
        </p:nvSpPr>
        <p:spPr/>
        <p:txBody>
          <a:bodyPr/>
          <a:lstStyle/>
          <a:p>
            <a:r>
              <a:rPr lang="en-GB" dirty="0"/>
              <a:t>So what does anxiety look like?</a:t>
            </a:r>
          </a:p>
        </p:txBody>
      </p:sp>
      <p:sp>
        <p:nvSpPr>
          <p:cNvPr id="6" name="Content Placeholder 5">
            <a:extLst>
              <a:ext uri="{FF2B5EF4-FFF2-40B4-BE49-F238E27FC236}">
                <a16:creationId xmlns:a16="http://schemas.microsoft.com/office/drawing/2014/main" id="{EF26965B-ECCA-4F70-AA1B-4369383D805D}"/>
              </a:ext>
            </a:extLst>
          </p:cNvPr>
          <p:cNvSpPr>
            <a:spLocks noGrp="1"/>
          </p:cNvSpPr>
          <p:nvPr>
            <p:ph idx="1"/>
          </p:nvPr>
        </p:nvSpPr>
        <p:spPr/>
        <p:txBody>
          <a:bodyPr>
            <a:normAutofit fontScale="70000" lnSpcReduction="20000"/>
          </a:bodyPr>
          <a:lstStyle/>
          <a:p>
            <a:r>
              <a:rPr lang="en-GB" dirty="0"/>
              <a:t>Tummy ache, feeling sick, </a:t>
            </a:r>
          </a:p>
          <a:p>
            <a:r>
              <a:rPr lang="en-GB" dirty="0"/>
              <a:t>Being irritable, tearful or clingy,</a:t>
            </a:r>
          </a:p>
          <a:p>
            <a:r>
              <a:rPr lang="en-GB" dirty="0"/>
              <a:t>Waking in the night, having bad dreams, wetting the bed,</a:t>
            </a:r>
          </a:p>
          <a:p>
            <a:r>
              <a:rPr lang="en-GB" dirty="0"/>
              <a:t>Find it hard to concentrate,</a:t>
            </a:r>
          </a:p>
          <a:p>
            <a:r>
              <a:rPr lang="en-GB" dirty="0"/>
              <a:t>Have problems sleeping or eating,</a:t>
            </a:r>
          </a:p>
          <a:p>
            <a:r>
              <a:rPr lang="en-GB" dirty="0"/>
              <a:t>Avoid every day activities including seeing friends or going to school, </a:t>
            </a:r>
          </a:p>
          <a:p>
            <a:r>
              <a:rPr lang="en-GB" dirty="0"/>
              <a:t>Feeling of a tight chest</a:t>
            </a:r>
          </a:p>
          <a:p>
            <a:r>
              <a:rPr lang="en-GB" dirty="0"/>
              <a:t>Perfectionism</a:t>
            </a:r>
          </a:p>
          <a:p>
            <a:r>
              <a:rPr lang="en-GB" dirty="0"/>
              <a:t>Avoidance</a:t>
            </a:r>
          </a:p>
          <a:p>
            <a:pPr marL="0" indent="0">
              <a:buNone/>
            </a:pPr>
            <a:endParaRPr lang="en-GB" dirty="0"/>
          </a:p>
          <a:p>
            <a:pPr marL="0" indent="0">
              <a:buNone/>
            </a:pPr>
            <a:r>
              <a:rPr lang="en-GB" dirty="0"/>
              <a:t>Those with anxiety can be highly sensitive. They take in more about facial expressions, for example a student with anxiety may interpret a teacher’s face negatively and become anxious about it. </a:t>
            </a:r>
          </a:p>
          <a:p>
            <a:r>
              <a:rPr lang="en-GB" dirty="0"/>
              <a:t>They can also be empathetic. </a:t>
            </a:r>
          </a:p>
          <a:p>
            <a:endParaRPr lang="en-GB" dirty="0"/>
          </a:p>
        </p:txBody>
      </p:sp>
      <p:pic>
        <p:nvPicPr>
          <p:cNvPr id="2" name="Google Shape;77;p16">
            <a:extLst>
              <a:ext uri="{FF2B5EF4-FFF2-40B4-BE49-F238E27FC236}">
                <a16:creationId xmlns:a16="http://schemas.microsoft.com/office/drawing/2014/main" id="{61B58F12-52A4-F677-7CE5-16412BA0886B}"/>
              </a:ext>
            </a:extLst>
          </p:cNvPr>
          <p:cNvPicPr preferRelativeResize="0"/>
          <p:nvPr/>
        </p:nvPicPr>
        <p:blipFill>
          <a:blip r:embed="rId2">
            <a:alphaModFix/>
          </a:blip>
          <a:stretch>
            <a:fillRect/>
          </a:stretch>
        </p:blipFill>
        <p:spPr>
          <a:xfrm>
            <a:off x="9412497" y="1267283"/>
            <a:ext cx="2697480" cy="1371600"/>
          </a:xfrm>
          <a:prstGeom prst="rect">
            <a:avLst/>
          </a:prstGeom>
          <a:noFill/>
          <a:ln>
            <a:noFill/>
          </a:ln>
        </p:spPr>
      </p:pic>
      <p:pic>
        <p:nvPicPr>
          <p:cNvPr id="3" name="Google Shape;81;p16">
            <a:extLst>
              <a:ext uri="{FF2B5EF4-FFF2-40B4-BE49-F238E27FC236}">
                <a16:creationId xmlns:a16="http://schemas.microsoft.com/office/drawing/2014/main" id="{AFB9A29A-6E9E-4B7F-7CCF-DE4F7A5F78C0}"/>
              </a:ext>
            </a:extLst>
          </p:cNvPr>
          <p:cNvPicPr preferRelativeResize="0"/>
          <p:nvPr/>
        </p:nvPicPr>
        <p:blipFill>
          <a:blip r:embed="rId3">
            <a:alphaModFix/>
          </a:blip>
          <a:stretch>
            <a:fillRect/>
          </a:stretch>
        </p:blipFill>
        <p:spPr>
          <a:xfrm>
            <a:off x="9412497" y="5393666"/>
            <a:ext cx="2697480" cy="1371600"/>
          </a:xfrm>
          <a:prstGeom prst="rect">
            <a:avLst/>
          </a:prstGeom>
          <a:noFill/>
          <a:ln>
            <a:noFill/>
          </a:ln>
        </p:spPr>
      </p:pic>
    </p:spTree>
    <p:extLst>
      <p:ext uri="{BB962C8B-B14F-4D97-AF65-F5344CB8AC3E}">
        <p14:creationId xmlns:p14="http://schemas.microsoft.com/office/powerpoint/2010/main" val="49542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500"/>
                                        <p:tgtEl>
                                          <p:spTgt spid="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txEl>
                                              <p:pRg st="7" end="7"/>
                                            </p:txEl>
                                          </p:spTgt>
                                        </p:tgtEl>
                                        <p:attrNameLst>
                                          <p:attrName>style.visibility</p:attrName>
                                        </p:attrNameLst>
                                      </p:cBhvr>
                                      <p:to>
                                        <p:strVal val="visible"/>
                                      </p:to>
                                    </p:set>
                                    <p:animEffect transition="in" filter="fade">
                                      <p:cBhvr>
                                        <p:cTn id="42" dur="500"/>
                                        <p:tgtEl>
                                          <p:spTgt spid="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6">
                                            <p:txEl>
                                              <p:pRg st="8" end="8"/>
                                            </p:txEl>
                                          </p:spTgt>
                                        </p:tgtEl>
                                        <p:attrNameLst>
                                          <p:attrName>style.visibility</p:attrName>
                                        </p:attrNameLst>
                                      </p:cBhvr>
                                      <p:to>
                                        <p:strVal val="visible"/>
                                      </p:to>
                                    </p:set>
                                    <p:animEffect transition="in" filter="fade">
                                      <p:cBhvr>
                                        <p:cTn id="47" dur="500"/>
                                        <p:tgtEl>
                                          <p:spTgt spid="6">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6">
                                            <p:txEl>
                                              <p:pRg st="10" end="10"/>
                                            </p:txEl>
                                          </p:spTgt>
                                        </p:tgtEl>
                                        <p:attrNameLst>
                                          <p:attrName>style.visibility</p:attrName>
                                        </p:attrNameLst>
                                      </p:cBhvr>
                                      <p:to>
                                        <p:strVal val="visible"/>
                                      </p:to>
                                    </p:set>
                                    <p:animEffect transition="in" filter="fade">
                                      <p:cBhvr>
                                        <p:cTn id="52" dur="500"/>
                                        <p:tgtEl>
                                          <p:spTgt spid="6">
                                            <p:txEl>
                                              <p:pRg st="10" end="1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
                                            <p:txEl>
                                              <p:pRg st="11" end="11"/>
                                            </p:txEl>
                                          </p:spTgt>
                                        </p:tgtEl>
                                        <p:attrNameLst>
                                          <p:attrName>style.visibility</p:attrName>
                                        </p:attrNameLst>
                                      </p:cBhvr>
                                      <p:to>
                                        <p:strVal val="visible"/>
                                      </p:to>
                                    </p:set>
                                    <p:animEffect transition="in" filter="fade">
                                      <p:cBhvr>
                                        <p:cTn id="57" dur="500"/>
                                        <p:tgtEl>
                                          <p:spTgt spid="6">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6F213-4525-4626-9753-68BF825B691C}"/>
              </a:ext>
            </a:extLst>
          </p:cNvPr>
          <p:cNvSpPr>
            <a:spLocks noGrp="1"/>
          </p:cNvSpPr>
          <p:nvPr>
            <p:ph type="title"/>
          </p:nvPr>
        </p:nvSpPr>
        <p:spPr/>
        <p:txBody>
          <a:bodyPr/>
          <a:lstStyle/>
          <a:p>
            <a:r>
              <a:rPr lang="en-GB" dirty="0"/>
              <a:t>Impact of Anxiety on working memory</a:t>
            </a:r>
          </a:p>
        </p:txBody>
      </p:sp>
      <p:sp>
        <p:nvSpPr>
          <p:cNvPr id="3" name="Content Placeholder 2">
            <a:extLst>
              <a:ext uri="{FF2B5EF4-FFF2-40B4-BE49-F238E27FC236}">
                <a16:creationId xmlns:a16="http://schemas.microsoft.com/office/drawing/2014/main" id="{8685C603-7607-4788-89D0-557E5751AC0C}"/>
              </a:ext>
            </a:extLst>
          </p:cNvPr>
          <p:cNvSpPr>
            <a:spLocks noGrp="1"/>
          </p:cNvSpPr>
          <p:nvPr>
            <p:ph idx="1"/>
          </p:nvPr>
        </p:nvSpPr>
        <p:spPr/>
        <p:txBody>
          <a:bodyPr>
            <a:normAutofit fontScale="85000" lnSpcReduction="20000"/>
          </a:bodyPr>
          <a:lstStyle/>
          <a:p>
            <a:r>
              <a:rPr lang="en-GB" dirty="0"/>
              <a:t>Studies show that when people experience high levels of anxiety, their working memory capacity suffers. </a:t>
            </a:r>
          </a:p>
          <a:p>
            <a:r>
              <a:rPr lang="en-GB" dirty="0"/>
              <a:t>Said to be because more cognitive energy is expended in managing the anxiety. </a:t>
            </a:r>
          </a:p>
          <a:p>
            <a:r>
              <a:rPr lang="en-GB" dirty="0"/>
              <a:t>Persistent cortisol from anxiety can impair memory and cognitive function. </a:t>
            </a:r>
          </a:p>
          <a:p>
            <a:r>
              <a:rPr lang="en-GB" dirty="0"/>
              <a:t>When we feel stressed/anxious and overwhelmed, our emotional brain kicks in. (Trolley dilemma). </a:t>
            </a:r>
          </a:p>
          <a:p>
            <a:endParaRPr lang="en-GB" dirty="0"/>
          </a:p>
          <a:p>
            <a:r>
              <a:rPr lang="en-GB" dirty="0"/>
              <a:t>Things we can do to switch our rational brain in to gear:</a:t>
            </a:r>
          </a:p>
          <a:p>
            <a:pPr marL="285750" indent="-285750">
              <a:buFontTx/>
              <a:buChar char="-"/>
            </a:pPr>
            <a:r>
              <a:rPr lang="en-GB" dirty="0"/>
              <a:t>Research shows that a </a:t>
            </a:r>
            <a:r>
              <a:rPr lang="en-GB" b="1" dirty="0"/>
              <a:t>cold sensation </a:t>
            </a:r>
            <a:r>
              <a:rPr lang="en-GB" dirty="0"/>
              <a:t>can switch the brain from the emotional brain to the rational brain. This could be holding an ice cube (not for very long!) or simply splashing your face with some cold water. </a:t>
            </a:r>
          </a:p>
          <a:p>
            <a:pPr marL="285750" indent="-285750">
              <a:buFontTx/>
              <a:buChar char="-"/>
            </a:pPr>
            <a:r>
              <a:rPr lang="en-GB" dirty="0"/>
              <a:t>Counting back in 6s from 100 can overload the emotional brain, helping it to switch the irrational brain. </a:t>
            </a:r>
          </a:p>
          <a:p>
            <a:endParaRPr lang="en-GB" dirty="0"/>
          </a:p>
        </p:txBody>
      </p:sp>
    </p:spTree>
    <p:extLst>
      <p:ext uri="{BB962C8B-B14F-4D97-AF65-F5344CB8AC3E}">
        <p14:creationId xmlns:p14="http://schemas.microsoft.com/office/powerpoint/2010/main" val="19839535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C8621-4654-4A07-BFC0-AB747ED605F3}"/>
              </a:ext>
            </a:extLst>
          </p:cNvPr>
          <p:cNvSpPr>
            <a:spLocks noGrp="1"/>
          </p:cNvSpPr>
          <p:nvPr>
            <p:ph type="title"/>
          </p:nvPr>
        </p:nvSpPr>
        <p:spPr/>
        <p:txBody>
          <a:bodyPr/>
          <a:lstStyle/>
          <a:p>
            <a:r>
              <a:rPr lang="en-GB" dirty="0"/>
              <a:t>What can we do about it?</a:t>
            </a:r>
          </a:p>
        </p:txBody>
      </p:sp>
      <p:sp>
        <p:nvSpPr>
          <p:cNvPr id="4" name="TextBox 3">
            <a:extLst>
              <a:ext uri="{FF2B5EF4-FFF2-40B4-BE49-F238E27FC236}">
                <a16:creationId xmlns:a16="http://schemas.microsoft.com/office/drawing/2014/main" id="{217A245E-7F5D-4935-B997-4604B2132EB9}"/>
              </a:ext>
            </a:extLst>
          </p:cNvPr>
          <p:cNvSpPr txBox="1"/>
          <p:nvPr/>
        </p:nvSpPr>
        <p:spPr>
          <a:xfrm>
            <a:off x="646111" y="1636295"/>
            <a:ext cx="10899778" cy="4524315"/>
          </a:xfrm>
          <a:prstGeom prst="rect">
            <a:avLst/>
          </a:prstGeom>
          <a:noFill/>
        </p:spPr>
        <p:txBody>
          <a:bodyPr wrap="square" rtlCol="0">
            <a:spAutoFit/>
          </a:bodyPr>
          <a:lstStyle/>
          <a:p>
            <a:pPr marL="285750" indent="-285750">
              <a:buFontTx/>
              <a:buChar char="-"/>
            </a:pPr>
            <a:r>
              <a:rPr lang="en-GB" b="1" dirty="0"/>
              <a:t>Be curious. </a:t>
            </a:r>
            <a:r>
              <a:rPr lang="en-GB" dirty="0"/>
              <a:t>Notice, describe and wonder aloud – “it seems like it’s really important for you to feel like you’re in control of things right now, I’m wondering why that might be?” or “I notice you’re finding it hard to stay focused right now, I am wondering if there might be something on your mind?”.</a:t>
            </a:r>
          </a:p>
          <a:p>
            <a:pPr marL="285750" indent="-285750">
              <a:buFontTx/>
              <a:buChar char="-"/>
            </a:pPr>
            <a:r>
              <a:rPr lang="en-GB" b="1" dirty="0"/>
              <a:t>Awareness, Acceptance, Act :</a:t>
            </a:r>
          </a:p>
          <a:p>
            <a:pPr marL="742950" lvl="1" indent="-285750">
              <a:buFontTx/>
              <a:buChar char="-"/>
            </a:pPr>
            <a:r>
              <a:rPr lang="en-GB" b="1" dirty="0"/>
              <a:t>Awareness: </a:t>
            </a:r>
            <a:r>
              <a:rPr lang="en-GB" dirty="0"/>
              <a:t>giving them awareness, they may not know why the anxiety is happening but you can help them become aware of the physical signs.</a:t>
            </a:r>
          </a:p>
          <a:p>
            <a:pPr marL="742950" lvl="1" indent="-285750">
              <a:buFontTx/>
              <a:buChar char="-"/>
            </a:pPr>
            <a:r>
              <a:rPr lang="en-GB" dirty="0"/>
              <a:t> </a:t>
            </a:r>
            <a:r>
              <a:rPr lang="en-GB" b="1" dirty="0"/>
              <a:t>Acceptance: </a:t>
            </a:r>
            <a:r>
              <a:rPr lang="en-GB" dirty="0"/>
              <a:t>breaking that negative cycle, help them to accept that they feel nervous. You don’t have to like it, just have to accept it.  Use a timer 1-2 minutes for them to say everything they’re anxious about. </a:t>
            </a:r>
          </a:p>
          <a:p>
            <a:pPr marL="742950" lvl="1" indent="-285750">
              <a:buFontTx/>
              <a:buChar char="-"/>
            </a:pPr>
            <a:r>
              <a:rPr lang="en-GB" b="1" dirty="0"/>
              <a:t>Act:</a:t>
            </a:r>
            <a:r>
              <a:rPr lang="en-GB" dirty="0"/>
              <a:t> What can we do to manage it? </a:t>
            </a:r>
            <a:r>
              <a:rPr lang="en-GB" dirty="0" err="1"/>
              <a:t>E.g</a:t>
            </a:r>
            <a:r>
              <a:rPr lang="en-GB" dirty="0"/>
              <a:t> sharing first in a group. What can they do to control the situation/anxiety.</a:t>
            </a:r>
          </a:p>
          <a:p>
            <a:pPr marL="285750" indent="-285750">
              <a:buFontTx/>
              <a:buChar char="-"/>
            </a:pPr>
            <a:r>
              <a:rPr lang="en-GB" b="1" dirty="0"/>
              <a:t>Visualisation: </a:t>
            </a:r>
            <a:r>
              <a:rPr lang="en-GB" dirty="0"/>
              <a:t> visualise yourself doing the thing that makes you anxious. Work through it in as much detail as you can. It helps the brain feel as though it has done it before so it become manageable </a:t>
            </a:r>
            <a:endParaRPr lang="en-GB" b="1" dirty="0"/>
          </a:p>
          <a:p>
            <a:pPr marL="285750" indent="-285750">
              <a:buFontTx/>
              <a:buChar char="-"/>
            </a:pPr>
            <a:endParaRPr lang="en-GB" dirty="0"/>
          </a:p>
        </p:txBody>
      </p:sp>
    </p:spTree>
    <p:extLst>
      <p:ext uri="{BB962C8B-B14F-4D97-AF65-F5344CB8AC3E}">
        <p14:creationId xmlns:p14="http://schemas.microsoft.com/office/powerpoint/2010/main" val="539582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5E721-2FE2-409D-B0FB-7531CBE95B1B}"/>
              </a:ext>
            </a:extLst>
          </p:cNvPr>
          <p:cNvSpPr>
            <a:spLocks noGrp="1"/>
          </p:cNvSpPr>
          <p:nvPr>
            <p:ph type="title"/>
          </p:nvPr>
        </p:nvSpPr>
        <p:spPr/>
        <p:txBody>
          <a:bodyPr/>
          <a:lstStyle/>
          <a:p>
            <a:endParaRPr lang="en-GB"/>
          </a:p>
        </p:txBody>
      </p:sp>
      <p:sp>
        <p:nvSpPr>
          <p:cNvPr id="3" name="TextBox 2">
            <a:extLst>
              <a:ext uri="{FF2B5EF4-FFF2-40B4-BE49-F238E27FC236}">
                <a16:creationId xmlns:a16="http://schemas.microsoft.com/office/drawing/2014/main" id="{43B80B0F-572E-4161-B51E-50A230C7309D}"/>
              </a:ext>
            </a:extLst>
          </p:cNvPr>
          <p:cNvSpPr txBox="1"/>
          <p:nvPr/>
        </p:nvSpPr>
        <p:spPr>
          <a:xfrm>
            <a:off x="646111" y="2310063"/>
            <a:ext cx="10519194" cy="3693319"/>
          </a:xfrm>
          <a:prstGeom prst="rect">
            <a:avLst/>
          </a:prstGeom>
          <a:noFill/>
        </p:spPr>
        <p:txBody>
          <a:bodyPr wrap="square" rtlCol="0">
            <a:spAutoFit/>
          </a:bodyPr>
          <a:lstStyle/>
          <a:p>
            <a:pPr marL="285750" indent="-285750">
              <a:buFont typeface="Arial" panose="020B0604020202020204" pitchFamily="34" charset="0"/>
              <a:buChar char="•"/>
            </a:pPr>
            <a:r>
              <a:rPr lang="en-GB" b="1" dirty="0"/>
              <a:t>Use of ground techniques: </a:t>
            </a:r>
            <a:r>
              <a:rPr lang="en-GB" dirty="0"/>
              <a:t>the 5 Senses. What can you hear? See? Smell? Taste? Feel? Or use the rule of 3 – 3 things you can, 3 sounds you can hear and move 3 body parts.</a:t>
            </a:r>
          </a:p>
          <a:p>
            <a:pPr marL="285750" indent="-285750">
              <a:buFont typeface="Arial" panose="020B0604020202020204" pitchFamily="34" charset="0"/>
              <a:buChar char="•"/>
            </a:pPr>
            <a:r>
              <a:rPr lang="en-GB" b="1" dirty="0"/>
              <a:t>Work through the worst case scenario </a:t>
            </a:r>
            <a:r>
              <a:rPr lang="en-GB" dirty="0"/>
              <a:t>(when catastrophising) – what would that be? What would you do?</a:t>
            </a:r>
          </a:p>
          <a:p>
            <a:pPr marL="285750" indent="-285750">
              <a:buFont typeface="Arial" panose="020B0604020202020204" pitchFamily="34" charset="0"/>
              <a:buChar char="•"/>
            </a:pPr>
            <a:r>
              <a:rPr lang="en-GB" b="1" dirty="0"/>
              <a:t>Power posing: </a:t>
            </a:r>
            <a:r>
              <a:rPr lang="en-GB" dirty="0"/>
              <a:t> research shows that holding the power pose for 20 + secs can help you feel more successful</a:t>
            </a:r>
          </a:p>
          <a:p>
            <a:pPr marL="285750" indent="-285750">
              <a:buFont typeface="Arial" panose="020B0604020202020204" pitchFamily="34" charset="0"/>
              <a:buChar char="•"/>
            </a:pPr>
            <a:r>
              <a:rPr lang="en-GB" b="1" dirty="0"/>
              <a:t>Biting a pencil: </a:t>
            </a:r>
            <a:r>
              <a:rPr lang="en-GB" dirty="0"/>
              <a:t>a bit more abstract but research based, biting a pencil can force your facial muscles in to a smile and can help switch the brain pattern. </a:t>
            </a:r>
          </a:p>
          <a:p>
            <a:pPr marL="285750" indent="-285750">
              <a:buFont typeface="Arial" panose="020B0604020202020204" pitchFamily="34" charset="0"/>
              <a:buChar char="•"/>
            </a:pPr>
            <a:r>
              <a:rPr lang="en-GB" b="1" dirty="0"/>
              <a:t>Yes but…</a:t>
            </a:r>
            <a:r>
              <a:rPr lang="en-GB" dirty="0"/>
              <a:t>change the ‘but’ to ‘and’. Yes and I will get through it.</a:t>
            </a:r>
          </a:p>
          <a:p>
            <a:pPr marL="285750" indent="-285750">
              <a:buFont typeface="Arial" panose="020B0604020202020204" pitchFamily="34" charset="0"/>
              <a:buChar char="•"/>
            </a:pPr>
            <a:r>
              <a:rPr lang="en-GB" b="1" dirty="0"/>
              <a:t>Using your own voice: </a:t>
            </a:r>
            <a:r>
              <a:rPr lang="en-GB" dirty="0"/>
              <a:t> research shows saying your name and advice out loud is more effective than your inner monologue </a:t>
            </a:r>
          </a:p>
          <a:p>
            <a:pPr marL="285750" indent="-285750">
              <a:buFont typeface="Arial" panose="020B0604020202020204" pitchFamily="34" charset="0"/>
              <a:buChar char="•"/>
            </a:pPr>
            <a:r>
              <a:rPr lang="en-GB" b="1" dirty="0"/>
              <a:t>Know that whatever you decide, they will follow:</a:t>
            </a:r>
            <a:r>
              <a:rPr lang="en-GB" dirty="0"/>
              <a:t> do you believe they are safe at school/gym/club? Then the children will follow. </a:t>
            </a:r>
            <a:endParaRPr lang="en-GB" b="1" dirty="0"/>
          </a:p>
        </p:txBody>
      </p:sp>
    </p:spTree>
    <p:extLst>
      <p:ext uri="{BB962C8B-B14F-4D97-AF65-F5344CB8AC3E}">
        <p14:creationId xmlns:p14="http://schemas.microsoft.com/office/powerpoint/2010/main" val="17291499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7E37A-CB79-A65E-8A55-B901C130EFEE}"/>
              </a:ext>
            </a:extLst>
          </p:cNvPr>
          <p:cNvSpPr>
            <a:spLocks noGrp="1"/>
          </p:cNvSpPr>
          <p:nvPr>
            <p:ph type="title"/>
          </p:nvPr>
        </p:nvSpPr>
        <p:spPr/>
        <p:txBody>
          <a:bodyPr/>
          <a:lstStyle/>
          <a:p>
            <a:r>
              <a:rPr lang="en-GB" dirty="0"/>
              <a:t>When to seek help and how…</a:t>
            </a:r>
          </a:p>
        </p:txBody>
      </p:sp>
      <p:grpSp>
        <p:nvGrpSpPr>
          <p:cNvPr id="5" name="Group 4">
            <a:extLst>
              <a:ext uri="{FF2B5EF4-FFF2-40B4-BE49-F238E27FC236}">
                <a16:creationId xmlns:a16="http://schemas.microsoft.com/office/drawing/2014/main" id="{79906369-9438-8848-5F08-B1E1DCF1F154}"/>
              </a:ext>
            </a:extLst>
          </p:cNvPr>
          <p:cNvGrpSpPr/>
          <p:nvPr/>
        </p:nvGrpSpPr>
        <p:grpSpPr>
          <a:xfrm>
            <a:off x="1286413" y="1679625"/>
            <a:ext cx="10259475" cy="3953424"/>
            <a:chOff x="285750" y="857250"/>
            <a:chExt cx="8572500" cy="3498750"/>
          </a:xfrm>
        </p:grpSpPr>
        <p:sp>
          <p:nvSpPr>
            <p:cNvPr id="6" name="Google Shape;140;p22">
              <a:extLst>
                <a:ext uri="{FF2B5EF4-FFF2-40B4-BE49-F238E27FC236}">
                  <a16:creationId xmlns:a16="http://schemas.microsoft.com/office/drawing/2014/main" id="{556559ED-A146-64BB-EDB1-5C23489F1771}"/>
                </a:ext>
              </a:extLst>
            </p:cNvPr>
            <p:cNvSpPr/>
            <p:nvPr/>
          </p:nvSpPr>
          <p:spPr>
            <a:xfrm>
              <a:off x="285750" y="2846070"/>
              <a:ext cx="8572500" cy="22800"/>
            </a:xfrm>
            <a:prstGeom prst="roundRect">
              <a:avLst>
                <a:gd name="adj" fmla="val 16667"/>
              </a:avLst>
            </a:prstGeom>
            <a:solidFill>
              <a:srgbClr val="D68C4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 name="Google Shape;141;p22">
              <a:extLst>
                <a:ext uri="{FF2B5EF4-FFF2-40B4-BE49-F238E27FC236}">
                  <a16:creationId xmlns:a16="http://schemas.microsoft.com/office/drawing/2014/main" id="{183BEFFE-F7B8-4864-BFF6-DED985CCFCCD}"/>
                </a:ext>
              </a:extLst>
            </p:cNvPr>
            <p:cNvSpPr/>
            <p:nvPr/>
          </p:nvSpPr>
          <p:spPr>
            <a:xfrm>
              <a:off x="2045970" y="2697480"/>
              <a:ext cx="320100" cy="320100"/>
            </a:xfrm>
            <a:prstGeom prst="ellipse">
              <a:avLst/>
            </a:prstGeom>
            <a:solidFill>
              <a:srgbClr val="FFFFFF"/>
            </a:solidFill>
            <a:ln w="25400" cap="flat" cmpd="sng">
              <a:solidFill>
                <a:srgbClr val="D68C4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8" name="Google Shape;142;p22">
              <a:extLst>
                <a:ext uri="{FF2B5EF4-FFF2-40B4-BE49-F238E27FC236}">
                  <a16:creationId xmlns:a16="http://schemas.microsoft.com/office/drawing/2014/main" id="{C414A400-AC49-94EC-B1F3-10691C6133B0}"/>
                </a:ext>
              </a:extLst>
            </p:cNvPr>
            <p:cNvSpPr/>
            <p:nvPr/>
          </p:nvSpPr>
          <p:spPr>
            <a:xfrm>
              <a:off x="4411980" y="2697480"/>
              <a:ext cx="320100" cy="320100"/>
            </a:xfrm>
            <a:prstGeom prst="ellipse">
              <a:avLst/>
            </a:prstGeom>
            <a:solidFill>
              <a:srgbClr val="FFFFFF"/>
            </a:solidFill>
            <a:ln w="25400" cap="flat" cmpd="sng">
              <a:solidFill>
                <a:srgbClr val="D68C4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9" name="Google Shape;143;p22">
              <a:extLst>
                <a:ext uri="{FF2B5EF4-FFF2-40B4-BE49-F238E27FC236}">
                  <a16:creationId xmlns:a16="http://schemas.microsoft.com/office/drawing/2014/main" id="{C59B00B6-8CCB-F8E9-8A86-37E6927D699D}"/>
                </a:ext>
              </a:extLst>
            </p:cNvPr>
            <p:cNvSpPr/>
            <p:nvPr/>
          </p:nvSpPr>
          <p:spPr>
            <a:xfrm>
              <a:off x="6766560" y="2697480"/>
              <a:ext cx="320100" cy="320100"/>
            </a:xfrm>
            <a:prstGeom prst="ellipse">
              <a:avLst/>
            </a:prstGeom>
            <a:solidFill>
              <a:srgbClr val="FFFFFF"/>
            </a:solidFill>
            <a:ln w="25400" cap="flat" cmpd="sng">
              <a:solidFill>
                <a:srgbClr val="D68C4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0" name="Google Shape;145;p22">
              <a:extLst>
                <a:ext uri="{FF2B5EF4-FFF2-40B4-BE49-F238E27FC236}">
                  <a16:creationId xmlns:a16="http://schemas.microsoft.com/office/drawing/2014/main" id="{22660FFB-7BB5-C505-522A-F2F043BFF173}"/>
                </a:ext>
              </a:extLst>
            </p:cNvPr>
            <p:cNvSpPr txBox="1"/>
            <p:nvPr/>
          </p:nvSpPr>
          <p:spPr>
            <a:xfrm>
              <a:off x="285750" y="3086100"/>
              <a:ext cx="3852000" cy="1269900"/>
            </a:xfrm>
            <a:prstGeom prst="rect">
              <a:avLst/>
            </a:prstGeom>
            <a:noFill/>
            <a:ln>
              <a:noFill/>
            </a:ln>
          </p:spPr>
          <p:txBody>
            <a:bodyPr spcFirstLastPara="1" wrap="square" lIns="91425" tIns="91425" rIns="91425" bIns="91425" anchor="t" anchorCtr="0">
              <a:noAutofit/>
            </a:bodyPr>
            <a:lstStyle/>
            <a:p>
              <a:pPr marL="0" lvl="0" indent="0" algn="ctr" rtl="0">
                <a:spcBef>
                  <a:spcPts val="360"/>
                </a:spcBef>
                <a:spcAft>
                  <a:spcPts val="0"/>
                </a:spcAft>
                <a:buNone/>
              </a:pPr>
              <a:r>
                <a:rPr lang="en" sz="1600" b="1" dirty="0">
                  <a:solidFill>
                    <a:srgbClr val="D68C45"/>
                  </a:solidFill>
                  <a:latin typeface="Karla"/>
                  <a:ea typeface="Karla"/>
                  <a:cs typeface="Karla"/>
                  <a:sym typeface="Karla"/>
                </a:rPr>
                <a:t>Week 1-3</a:t>
              </a:r>
            </a:p>
            <a:p>
              <a:pPr marL="0" lvl="0" indent="0" algn="ctr" rtl="0">
                <a:spcBef>
                  <a:spcPts val="360"/>
                </a:spcBef>
                <a:spcAft>
                  <a:spcPts val="0"/>
                </a:spcAft>
                <a:buNone/>
              </a:pPr>
              <a:r>
                <a:rPr lang="en" sz="2000" b="1" dirty="0">
                  <a:solidFill>
                    <a:srgbClr val="040F0F"/>
                  </a:solidFill>
                  <a:latin typeface="Karla"/>
                  <a:ea typeface="Karla"/>
                  <a:cs typeface="Karla"/>
                  <a:sym typeface="Karla"/>
                </a:rPr>
                <a:t>Notice</a:t>
              </a:r>
              <a:endParaRPr sz="2000" b="1" dirty="0">
                <a:solidFill>
                  <a:srgbClr val="040F0F"/>
                </a:solidFill>
                <a:latin typeface="Karla"/>
                <a:ea typeface="Karla"/>
                <a:cs typeface="Karla"/>
                <a:sym typeface="Karla"/>
              </a:endParaRPr>
            </a:p>
            <a:p>
              <a:pPr marL="0" lvl="0" indent="0" algn="ctr" rtl="0">
                <a:spcBef>
                  <a:spcPts val="360"/>
                </a:spcBef>
                <a:spcAft>
                  <a:spcPts val="360"/>
                </a:spcAft>
                <a:buNone/>
              </a:pPr>
              <a:r>
                <a:rPr lang="en" sz="1600" dirty="0">
                  <a:solidFill>
                    <a:srgbClr val="040F0F"/>
                  </a:solidFill>
                  <a:latin typeface="Karla"/>
                  <a:ea typeface="Karla"/>
                  <a:cs typeface="Karla"/>
                  <a:sym typeface="Karla"/>
                </a:rPr>
                <a:t>If anxiety lasts several weeks and affects school, sleep, or relationships, it’s time to act.</a:t>
              </a:r>
              <a:endParaRPr sz="1600" dirty="0">
                <a:solidFill>
                  <a:srgbClr val="040F0F"/>
                </a:solidFill>
                <a:latin typeface="Karla"/>
                <a:ea typeface="Karla"/>
                <a:cs typeface="Karla"/>
                <a:sym typeface="Karla"/>
              </a:endParaRPr>
            </a:p>
          </p:txBody>
        </p:sp>
        <p:sp>
          <p:nvSpPr>
            <p:cNvPr id="11" name="Google Shape;146;p22">
              <a:extLst>
                <a:ext uri="{FF2B5EF4-FFF2-40B4-BE49-F238E27FC236}">
                  <a16:creationId xmlns:a16="http://schemas.microsoft.com/office/drawing/2014/main" id="{EC0D9219-5388-13DE-E69B-236A61331359}"/>
                </a:ext>
              </a:extLst>
            </p:cNvPr>
            <p:cNvSpPr txBox="1"/>
            <p:nvPr/>
          </p:nvSpPr>
          <p:spPr>
            <a:xfrm>
              <a:off x="2640330" y="857250"/>
              <a:ext cx="3852000" cy="1714500"/>
            </a:xfrm>
            <a:prstGeom prst="rect">
              <a:avLst/>
            </a:prstGeom>
            <a:noFill/>
            <a:ln>
              <a:noFill/>
            </a:ln>
          </p:spPr>
          <p:txBody>
            <a:bodyPr spcFirstLastPara="1" wrap="square" lIns="91425" tIns="91425" rIns="91425" bIns="91425" anchor="b" anchorCtr="0">
              <a:noAutofit/>
            </a:bodyPr>
            <a:lstStyle/>
            <a:p>
              <a:pPr marL="0" lvl="0" indent="0" algn="ctr" rtl="0">
                <a:spcBef>
                  <a:spcPts val="360"/>
                </a:spcBef>
                <a:spcAft>
                  <a:spcPts val="0"/>
                </a:spcAft>
                <a:buNone/>
              </a:pPr>
              <a:r>
                <a:rPr lang="en" sz="1600" b="1" dirty="0">
                  <a:solidFill>
                    <a:srgbClr val="D68C45"/>
                  </a:solidFill>
                  <a:latin typeface="Karla"/>
                  <a:ea typeface="Karla"/>
                  <a:cs typeface="Karla"/>
                  <a:sym typeface="Karla"/>
                </a:rPr>
                <a:t>Week 4</a:t>
              </a:r>
              <a:endParaRPr sz="1600" b="1" dirty="0">
                <a:solidFill>
                  <a:srgbClr val="D68C45"/>
                </a:solidFill>
                <a:latin typeface="Karla"/>
                <a:ea typeface="Karla"/>
                <a:cs typeface="Karla"/>
                <a:sym typeface="Karla"/>
              </a:endParaRPr>
            </a:p>
            <a:p>
              <a:pPr marL="0" lvl="0" indent="0" algn="ctr" rtl="0">
                <a:spcBef>
                  <a:spcPts val="360"/>
                </a:spcBef>
                <a:spcAft>
                  <a:spcPts val="0"/>
                </a:spcAft>
                <a:buNone/>
              </a:pPr>
              <a:r>
                <a:rPr lang="en" sz="2000" b="1" dirty="0">
                  <a:solidFill>
                    <a:srgbClr val="040F0F"/>
                  </a:solidFill>
                  <a:latin typeface="Karla"/>
                  <a:ea typeface="Karla"/>
                  <a:cs typeface="Karla"/>
                  <a:sym typeface="Karla"/>
                </a:rPr>
                <a:t>Talk</a:t>
              </a:r>
              <a:endParaRPr sz="2000" b="1" dirty="0">
                <a:solidFill>
                  <a:srgbClr val="040F0F"/>
                </a:solidFill>
                <a:latin typeface="Karla"/>
                <a:ea typeface="Karla"/>
                <a:cs typeface="Karla"/>
                <a:sym typeface="Karla"/>
              </a:endParaRPr>
            </a:p>
            <a:p>
              <a:pPr marL="0" lvl="0" indent="0" algn="ctr" rtl="0">
                <a:spcBef>
                  <a:spcPts val="360"/>
                </a:spcBef>
                <a:spcAft>
                  <a:spcPts val="360"/>
                </a:spcAft>
                <a:buNone/>
              </a:pPr>
              <a:r>
                <a:rPr lang="en" sz="1600" dirty="0">
                  <a:solidFill>
                    <a:srgbClr val="040F0F"/>
                  </a:solidFill>
                  <a:latin typeface="Karla"/>
                  <a:ea typeface="Karla"/>
                  <a:cs typeface="Karla"/>
                  <a:sym typeface="Karla"/>
                </a:rPr>
                <a:t>Speak with the child’s teacher or school SENCO to share observations.</a:t>
              </a:r>
              <a:endParaRPr sz="1600" dirty="0">
                <a:solidFill>
                  <a:srgbClr val="040F0F"/>
                </a:solidFill>
                <a:latin typeface="Karla"/>
                <a:ea typeface="Karla"/>
                <a:cs typeface="Karla"/>
                <a:sym typeface="Karla"/>
              </a:endParaRPr>
            </a:p>
          </p:txBody>
        </p:sp>
        <p:sp>
          <p:nvSpPr>
            <p:cNvPr id="12" name="Google Shape;147;p22">
              <a:extLst>
                <a:ext uri="{FF2B5EF4-FFF2-40B4-BE49-F238E27FC236}">
                  <a16:creationId xmlns:a16="http://schemas.microsoft.com/office/drawing/2014/main" id="{EDA34D95-C1FB-2802-33A6-9783F8300335}"/>
                </a:ext>
              </a:extLst>
            </p:cNvPr>
            <p:cNvSpPr txBox="1"/>
            <p:nvPr/>
          </p:nvSpPr>
          <p:spPr>
            <a:xfrm>
              <a:off x="4994910" y="3086100"/>
              <a:ext cx="3852000" cy="1269900"/>
            </a:xfrm>
            <a:prstGeom prst="rect">
              <a:avLst/>
            </a:prstGeom>
            <a:noFill/>
            <a:ln>
              <a:noFill/>
            </a:ln>
          </p:spPr>
          <p:txBody>
            <a:bodyPr spcFirstLastPara="1" wrap="square" lIns="91425" tIns="91425" rIns="91425" bIns="91425" anchor="t" anchorCtr="0">
              <a:noAutofit/>
            </a:bodyPr>
            <a:lstStyle/>
            <a:p>
              <a:pPr marL="0" lvl="0" indent="0" algn="ctr" rtl="0">
                <a:spcBef>
                  <a:spcPts val="360"/>
                </a:spcBef>
                <a:spcAft>
                  <a:spcPts val="0"/>
                </a:spcAft>
                <a:buNone/>
              </a:pPr>
              <a:r>
                <a:rPr lang="en" sz="1600" b="1" dirty="0">
                  <a:solidFill>
                    <a:srgbClr val="D68C45"/>
                  </a:solidFill>
                  <a:latin typeface="Karla"/>
                  <a:ea typeface="Karla"/>
                  <a:cs typeface="Karla"/>
                  <a:sym typeface="Karla"/>
                </a:rPr>
                <a:t>Week 5+</a:t>
              </a:r>
              <a:endParaRPr sz="1600" b="1" dirty="0">
                <a:solidFill>
                  <a:srgbClr val="D68C45"/>
                </a:solidFill>
                <a:latin typeface="Karla"/>
                <a:ea typeface="Karla"/>
                <a:cs typeface="Karla"/>
                <a:sym typeface="Karla"/>
              </a:endParaRPr>
            </a:p>
            <a:p>
              <a:pPr marL="0" lvl="0" indent="0" algn="ctr" rtl="0">
                <a:spcBef>
                  <a:spcPts val="360"/>
                </a:spcBef>
                <a:spcAft>
                  <a:spcPts val="0"/>
                </a:spcAft>
                <a:buNone/>
              </a:pPr>
              <a:r>
                <a:rPr lang="en" sz="2000" b="1" dirty="0">
                  <a:solidFill>
                    <a:srgbClr val="040F0F"/>
                  </a:solidFill>
                  <a:latin typeface="Karla"/>
                  <a:ea typeface="Karla"/>
                  <a:cs typeface="Karla"/>
                  <a:sym typeface="Karla"/>
                </a:rPr>
                <a:t>Refer</a:t>
              </a:r>
            </a:p>
            <a:p>
              <a:pPr marL="0" lvl="0" indent="0" algn="ctr" rtl="0">
                <a:spcBef>
                  <a:spcPts val="360"/>
                </a:spcBef>
                <a:spcAft>
                  <a:spcPts val="0"/>
                </a:spcAft>
                <a:buNone/>
              </a:pPr>
              <a:r>
                <a:rPr lang="en" sz="1600" dirty="0">
                  <a:solidFill>
                    <a:srgbClr val="040F0F"/>
                  </a:solidFill>
                  <a:latin typeface="Karla"/>
                  <a:ea typeface="Karla"/>
                  <a:cs typeface="Karla"/>
                  <a:sym typeface="Karla"/>
                </a:rPr>
                <a:t>This may be to the School Nurse, GP or CAMHS. </a:t>
              </a:r>
            </a:p>
            <a:p>
              <a:pPr marL="0" lvl="0" indent="0" algn="ctr" rtl="0">
                <a:spcBef>
                  <a:spcPts val="360"/>
                </a:spcBef>
                <a:spcAft>
                  <a:spcPts val="0"/>
                </a:spcAft>
                <a:buNone/>
              </a:pPr>
              <a:endParaRPr sz="2000" b="1" dirty="0">
                <a:solidFill>
                  <a:srgbClr val="040F0F"/>
                </a:solidFill>
                <a:latin typeface="Karla"/>
                <a:ea typeface="Karla"/>
                <a:cs typeface="Karla"/>
                <a:sym typeface="Karla"/>
              </a:endParaRPr>
            </a:p>
          </p:txBody>
        </p:sp>
      </p:grpSp>
    </p:spTree>
    <p:extLst>
      <p:ext uri="{BB962C8B-B14F-4D97-AF65-F5344CB8AC3E}">
        <p14:creationId xmlns:p14="http://schemas.microsoft.com/office/powerpoint/2010/main" val="2962066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F388A-24DC-C31C-1CDA-A82B5478A66A}"/>
              </a:ext>
            </a:extLst>
          </p:cNvPr>
          <p:cNvSpPr>
            <a:spLocks noGrp="1"/>
          </p:cNvSpPr>
          <p:nvPr>
            <p:ph type="title"/>
          </p:nvPr>
        </p:nvSpPr>
        <p:spPr>
          <a:xfrm>
            <a:off x="3363432" y="2816356"/>
            <a:ext cx="9404723" cy="1400530"/>
          </a:xfrm>
        </p:spPr>
        <p:txBody>
          <a:bodyPr/>
          <a:lstStyle/>
          <a:p>
            <a:r>
              <a:rPr lang="en-GB" dirty="0"/>
              <a:t>Any questions?</a:t>
            </a:r>
          </a:p>
        </p:txBody>
      </p:sp>
    </p:spTree>
    <p:extLst>
      <p:ext uri="{BB962C8B-B14F-4D97-AF65-F5344CB8AC3E}">
        <p14:creationId xmlns:p14="http://schemas.microsoft.com/office/powerpoint/2010/main" val="26640454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358B8-3A26-4F46-9D9A-5AE09A99E5C9}"/>
              </a:ext>
            </a:extLst>
          </p:cNvPr>
          <p:cNvSpPr>
            <a:spLocks noGrp="1"/>
          </p:cNvSpPr>
          <p:nvPr>
            <p:ph type="title"/>
          </p:nvPr>
        </p:nvSpPr>
        <p:spPr/>
        <p:txBody>
          <a:bodyPr/>
          <a:lstStyle/>
          <a:p>
            <a:r>
              <a:rPr lang="en-GB" dirty="0"/>
              <a:t>Resources</a:t>
            </a:r>
          </a:p>
        </p:txBody>
      </p:sp>
      <p:sp>
        <p:nvSpPr>
          <p:cNvPr id="3" name="TextBox 2">
            <a:extLst>
              <a:ext uri="{FF2B5EF4-FFF2-40B4-BE49-F238E27FC236}">
                <a16:creationId xmlns:a16="http://schemas.microsoft.com/office/drawing/2014/main" id="{597AFF0E-8E68-41B9-9996-6C5CE524BE98}"/>
              </a:ext>
            </a:extLst>
          </p:cNvPr>
          <p:cNvSpPr txBox="1"/>
          <p:nvPr/>
        </p:nvSpPr>
        <p:spPr>
          <a:xfrm>
            <a:off x="946484" y="1572126"/>
            <a:ext cx="9529011" cy="2308324"/>
          </a:xfrm>
          <a:prstGeom prst="rect">
            <a:avLst/>
          </a:prstGeom>
          <a:noFill/>
        </p:spPr>
        <p:txBody>
          <a:bodyPr wrap="square" rtlCol="0">
            <a:spAutoFit/>
          </a:bodyPr>
          <a:lstStyle/>
          <a:p>
            <a:pPr marL="285750" indent="-285750">
              <a:buFontTx/>
              <a:buChar char="-"/>
            </a:pPr>
            <a:r>
              <a:rPr lang="en-GB" dirty="0" err="1"/>
              <a:t>HeySigmund</a:t>
            </a:r>
            <a:r>
              <a:rPr lang="en-GB" dirty="0"/>
              <a:t> (NZ based) website with some useful articles</a:t>
            </a:r>
          </a:p>
          <a:p>
            <a:pPr marL="285750" indent="-285750">
              <a:buFontTx/>
              <a:buChar char="-"/>
            </a:pPr>
            <a:endParaRPr lang="en-GB" dirty="0"/>
          </a:p>
          <a:p>
            <a:pPr marL="285750" indent="-285750">
              <a:buFontTx/>
              <a:buChar char="-"/>
            </a:pPr>
            <a:r>
              <a:rPr lang="en-GB" dirty="0"/>
              <a:t>Books:</a:t>
            </a:r>
          </a:p>
          <a:p>
            <a:pPr marL="742950" lvl="1" indent="-285750">
              <a:buFontTx/>
              <a:buChar char="-"/>
            </a:pPr>
            <a:r>
              <a:rPr lang="en-GB" dirty="0"/>
              <a:t>Ruby’s Worry</a:t>
            </a:r>
          </a:p>
          <a:p>
            <a:pPr marL="742950" lvl="1" indent="-285750">
              <a:buFontTx/>
              <a:buChar char="-"/>
            </a:pPr>
            <a:r>
              <a:rPr lang="en-GB" dirty="0"/>
              <a:t>No Worries! Mindful kids Activity book</a:t>
            </a:r>
          </a:p>
          <a:p>
            <a:pPr marL="742950" lvl="1" indent="-285750">
              <a:buFontTx/>
              <a:buChar char="-"/>
            </a:pPr>
            <a:r>
              <a:rPr lang="en-GB" dirty="0"/>
              <a:t>Starting the Anxiety Gremlin </a:t>
            </a:r>
          </a:p>
          <a:p>
            <a:pPr marL="742950" lvl="1" indent="-285750">
              <a:buFontTx/>
              <a:buChar char="-"/>
            </a:pPr>
            <a:r>
              <a:rPr lang="en-GB" dirty="0"/>
              <a:t>Don’t Worry, Be Happy: A child’s Guide to overcoming Anxiety</a:t>
            </a:r>
          </a:p>
          <a:p>
            <a:pPr marL="742950" lvl="1" indent="-285750">
              <a:buFontTx/>
              <a:buChar char="-"/>
            </a:pPr>
            <a:r>
              <a:rPr lang="en-GB" dirty="0"/>
              <a:t>The Happy Self Journal</a:t>
            </a:r>
          </a:p>
        </p:txBody>
      </p:sp>
    </p:spTree>
    <p:extLst>
      <p:ext uri="{BB962C8B-B14F-4D97-AF65-F5344CB8AC3E}">
        <p14:creationId xmlns:p14="http://schemas.microsoft.com/office/powerpoint/2010/main" val="381154105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63a941e-fdea-4d04-996f-9ba8ce9b3ede">
      <Terms xmlns="http://schemas.microsoft.com/office/infopath/2007/PartnerControls"/>
    </lcf76f155ced4ddcb4097134ff3c332f>
    <TaxCatchAll xmlns="32023996-d254-4aa7-975b-3a41a4a7c2e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3FEBA7519995743BBCE03E4957B3EB8" ma:contentTypeVersion="17" ma:contentTypeDescription="Create a new document." ma:contentTypeScope="" ma:versionID="e07f5eddb3c4f1db68057f44f9839f1f">
  <xsd:schema xmlns:xsd="http://www.w3.org/2001/XMLSchema" xmlns:xs="http://www.w3.org/2001/XMLSchema" xmlns:p="http://schemas.microsoft.com/office/2006/metadata/properties" xmlns:ns2="d63a941e-fdea-4d04-996f-9ba8ce9b3ede" xmlns:ns3="32023996-d254-4aa7-975b-3a41a4a7c2ee" targetNamespace="http://schemas.microsoft.com/office/2006/metadata/properties" ma:root="true" ma:fieldsID="cbd189b505dc60e73ec8fbb7f80e5a4e" ns2:_="" ns3:_="">
    <xsd:import namespace="d63a941e-fdea-4d04-996f-9ba8ce9b3ede"/>
    <xsd:import namespace="32023996-d254-4aa7-975b-3a41a4a7c2e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2:MediaServiceDateTaken" minOccurs="0"/>
                <xsd:element ref="ns2:MediaServiceOCR" minOccurs="0"/>
                <xsd:element ref="ns2:MediaLengthInSecond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63a941e-fdea-4d04-996f-9ba8ce9b3ed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67206b67-918e-4332-8241-b72221dd2fe3" ma:termSetId="09814cd3-568e-fe90-9814-8d621ff8fb84" ma:anchorId="fba54fb3-c3e1-fe81-a776-ca4b69148c4d" ma:open="true" ma:isKeyword="false">
      <xsd:complexType>
        <xsd:sequence>
          <xsd:element ref="pc:Terms" minOccurs="0" maxOccurs="1"/>
        </xsd:sequence>
      </xsd:complex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dexed="true"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023996-d254-4aa7-975b-3a41a4a7c2ee"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8d7db299-e6ac-4ccb-896a-34e1ed817835}" ma:internalName="TaxCatchAll" ma:showField="CatchAllData" ma:web="32023996-d254-4aa7-975b-3a41a4a7c2e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724B8BE-728C-40B3-B0F0-6759EF556092}">
  <ds:schemaRefs>
    <ds:schemaRef ds:uri="http://schemas.microsoft.com/office/2006/metadata/properties"/>
    <ds:schemaRef ds:uri="http://schemas.microsoft.com/office/infopath/2007/PartnerControls"/>
    <ds:schemaRef ds:uri="d63a941e-fdea-4d04-996f-9ba8ce9b3ede"/>
    <ds:schemaRef ds:uri="32023996-d254-4aa7-975b-3a41a4a7c2ee"/>
  </ds:schemaRefs>
</ds:datastoreItem>
</file>

<file path=customXml/itemProps2.xml><?xml version="1.0" encoding="utf-8"?>
<ds:datastoreItem xmlns:ds="http://schemas.openxmlformats.org/officeDocument/2006/customXml" ds:itemID="{F4D4F78E-CC28-475A-9D3A-268B94414F69}">
  <ds:schemaRefs>
    <ds:schemaRef ds:uri="http://schemas.microsoft.com/sharepoint/v3/contenttype/forms"/>
  </ds:schemaRefs>
</ds:datastoreItem>
</file>

<file path=customXml/itemProps3.xml><?xml version="1.0" encoding="utf-8"?>
<ds:datastoreItem xmlns:ds="http://schemas.openxmlformats.org/officeDocument/2006/customXml" ds:itemID="{7D6CD30B-5254-45B4-B30E-A97D1D27F4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63a941e-fdea-4d04-996f-9ba8ce9b3ede"/>
    <ds:schemaRef ds:uri="32023996-d254-4aa7-975b-3a41a4a7c2e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18545</TotalTime>
  <Words>981</Words>
  <Application>Microsoft Office PowerPoint</Application>
  <PresentationFormat>Widescreen</PresentationFormat>
  <Paragraphs>80</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Century Gothic</vt:lpstr>
      <vt:lpstr>Karla</vt:lpstr>
      <vt:lpstr>Wingdings 3</vt:lpstr>
      <vt:lpstr>Ion</vt:lpstr>
      <vt:lpstr>Anxiety</vt:lpstr>
      <vt:lpstr>Anxiety</vt:lpstr>
      <vt:lpstr>Anxiety is…</vt:lpstr>
      <vt:lpstr>When it becomes too much…</vt:lpstr>
      <vt:lpstr>So what does anxiety look like?</vt:lpstr>
      <vt:lpstr>Impact of Anxiety on working memory</vt:lpstr>
      <vt:lpstr>What can we do about it?</vt:lpstr>
      <vt:lpstr>PowerPoint Presentation</vt:lpstr>
      <vt:lpstr>When to seek help and how…</vt:lpstr>
      <vt:lpstr>Any questions?</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Anxiety</dc:title>
  <dc:creator>Mrs Ing</dc:creator>
  <cp:lastModifiedBy>Senco</cp:lastModifiedBy>
  <cp:revision>17</cp:revision>
  <dcterms:created xsi:type="dcterms:W3CDTF">2023-11-13T11:09:40Z</dcterms:created>
  <dcterms:modified xsi:type="dcterms:W3CDTF">2026-01-27T14:48:29Z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0x01010043FEBA7519995743BBCE03E4957B3EB8</vt:lpwstr>
  </property>
</Properties>
</file>