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61" r:id="rId3"/>
    <p:sldId id="265" r:id="rId4"/>
    <p:sldId id="266" r:id="rId5"/>
    <p:sldId id="263" r:id="rId6"/>
    <p:sldId id="260" r:id="rId7"/>
    <p:sldId id="258" r:id="rId8"/>
    <p:sldId id="259" r:id="rId9"/>
    <p:sldId id="267" r:id="rId10"/>
    <p:sldId id="268" r:id="rId11"/>
    <p:sldId id="269" r:id="rId12"/>
    <p:sldId id="264" r:id="rId13"/>
    <p:sldId id="262" r:id="rId14"/>
    <p:sldId id="270" r:id="rId15"/>
    <p:sldId id="271"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B9987E-729E-E622-C7BD-C26663109ADA}" v="11" dt="2025-04-29T20:19:50.3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5/19/2025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61568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5/19/2025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700102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5/19/2025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9702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5/19/2025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465670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5/19/2025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282433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5/19/2025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5118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5/19/2025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09803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5/19/2025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498387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5/19/2025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0848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5/19/2025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58145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5/19/2025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650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5/19/2025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87896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625915" y="1006933"/>
            <a:ext cx="2982141" cy="2643264"/>
          </a:xfrm>
        </p:spPr>
        <p:txBody>
          <a:bodyPr anchor="b">
            <a:normAutofit/>
          </a:bodyPr>
          <a:lstStyle/>
          <a:p>
            <a:r>
              <a:rPr lang="en-US" sz="4400"/>
              <a:t>Longridge Residential </a:t>
            </a:r>
          </a:p>
        </p:txBody>
      </p:sp>
      <p:sp>
        <p:nvSpPr>
          <p:cNvPr id="3" name="Subtitle 2"/>
          <p:cNvSpPr>
            <a:spLocks noGrp="1"/>
          </p:cNvSpPr>
          <p:nvPr>
            <p:ph type="subTitle" idx="1"/>
          </p:nvPr>
        </p:nvSpPr>
        <p:spPr>
          <a:xfrm>
            <a:off x="8624143" y="4288160"/>
            <a:ext cx="2982141" cy="1364726"/>
          </a:xfrm>
        </p:spPr>
        <p:txBody>
          <a:bodyPr anchor="t">
            <a:normAutofit/>
          </a:bodyPr>
          <a:lstStyle/>
          <a:p>
            <a:pPr algn="ctr"/>
            <a:r>
              <a:rPr lang="en-US" dirty="0"/>
              <a:t>Wednesday 20th – Friday 22nd </a:t>
            </a:r>
            <a:endParaRPr lang="en-US"/>
          </a:p>
          <a:p>
            <a:pPr algn="ctr"/>
            <a:r>
              <a:rPr lang="en-US" dirty="0"/>
              <a:t>May 2026</a:t>
            </a:r>
          </a:p>
        </p:txBody>
      </p:sp>
      <p:pic>
        <p:nvPicPr>
          <p:cNvPr id="4" name="Picture 3" descr="Longridge">
            <a:extLst>
              <a:ext uri="{FF2B5EF4-FFF2-40B4-BE49-F238E27FC236}">
                <a16:creationId xmlns:a16="http://schemas.microsoft.com/office/drawing/2014/main" id="{6A58BAE1-CC7F-FE6E-D54B-68619648C206}"/>
              </a:ext>
            </a:extLst>
          </p:cNvPr>
          <p:cNvPicPr>
            <a:picLocks noChangeAspect="1"/>
          </p:cNvPicPr>
          <p:nvPr/>
        </p:nvPicPr>
        <p:blipFill>
          <a:blip r:embed="rId2"/>
          <a:stretch>
            <a:fillRect/>
          </a:stretch>
        </p:blipFill>
        <p:spPr>
          <a:xfrm>
            <a:off x="660991" y="1646122"/>
            <a:ext cx="7683988" cy="3611474"/>
          </a:xfrm>
          <a:prstGeom prst="rect">
            <a:avLst/>
          </a:prstGeom>
        </p:spPr>
      </p:pic>
      <p:cxnSp>
        <p:nvCxnSpPr>
          <p:cNvPr id="11" name="Straight Connector 10">
            <a:extLst>
              <a:ext uri="{FF2B5EF4-FFF2-40B4-BE49-F238E27FC236}">
                <a16:creationId xmlns:a16="http://schemas.microsoft.com/office/drawing/2014/main" id="{87534CB3-4CA5-DDD2-D519-C4A714A689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16943" y="3999192"/>
            <a:ext cx="54864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24" name="Rectangle 23">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B81C63-914E-617D-92FF-6428C015EEB8}"/>
              </a:ext>
            </a:extLst>
          </p:cNvPr>
          <p:cNvSpPr>
            <a:spLocks noGrp="1"/>
          </p:cNvSpPr>
          <p:nvPr>
            <p:ph type="title"/>
          </p:nvPr>
        </p:nvSpPr>
        <p:spPr>
          <a:xfrm>
            <a:off x="640080" y="1302091"/>
            <a:ext cx="3291840" cy="2770216"/>
          </a:xfrm>
        </p:spPr>
        <p:txBody>
          <a:bodyPr vert="horz" lIns="91440" tIns="45720" rIns="91440" bIns="45720" rtlCol="0" anchor="t">
            <a:normAutofit fontScale="90000"/>
          </a:bodyPr>
          <a:lstStyle/>
          <a:p>
            <a:pPr>
              <a:lnSpc>
                <a:spcPct val="90000"/>
              </a:lnSpc>
            </a:pPr>
            <a:r>
              <a:rPr lang="en-US" sz="2100" dirty="0"/>
              <a:t>When:</a:t>
            </a:r>
            <a:br>
              <a:rPr lang="en-US" sz="2100" dirty="0"/>
            </a:br>
            <a:r>
              <a:rPr lang="en-US" sz="2100" dirty="0"/>
              <a:t>20th May – 22nd May 2026</a:t>
            </a:r>
            <a:br>
              <a:rPr lang="en-US" sz="2100" dirty="0"/>
            </a:br>
            <a:br>
              <a:rPr lang="en-US" sz="2100" dirty="0"/>
            </a:br>
            <a:r>
              <a:rPr lang="en-US" sz="2100" dirty="0"/>
              <a:t>Who: </a:t>
            </a:r>
            <a:br>
              <a:rPr lang="en-US" sz="2100" dirty="0"/>
            </a:br>
            <a:r>
              <a:rPr lang="en-US" sz="2100" dirty="0"/>
              <a:t>Fire Class</a:t>
            </a:r>
            <a:br>
              <a:rPr lang="en-US" sz="2100" dirty="0"/>
            </a:br>
            <a:r>
              <a:rPr lang="en-US" sz="2100" dirty="0"/>
              <a:t>(current year 4 and 5 pupils)</a:t>
            </a:r>
            <a:br>
              <a:rPr lang="en-US" sz="2100" dirty="0"/>
            </a:br>
            <a:br>
              <a:rPr lang="en-US" sz="2100" dirty="0"/>
            </a:br>
            <a:r>
              <a:rPr lang="en-US" sz="2100" dirty="0"/>
              <a:t>Where: </a:t>
            </a:r>
            <a:br>
              <a:rPr lang="en-US" sz="2100" dirty="0"/>
            </a:br>
            <a:r>
              <a:rPr lang="en-US" sz="2100" dirty="0"/>
              <a:t>Marlow, Buckinghamshire </a:t>
            </a:r>
          </a:p>
        </p:txBody>
      </p:sp>
      <p:cxnSp>
        <p:nvCxnSpPr>
          <p:cNvPr id="25" name="Straight Connector 24">
            <a:extLst>
              <a:ext uri="{FF2B5EF4-FFF2-40B4-BE49-F238E27FC236}">
                <a16:creationId xmlns:a16="http://schemas.microsoft.com/office/drawing/2014/main" id="{59D7B6BE-A4E0-4483-BEC5-493AC3E5D2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4596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Content Placeholder 3" descr="A red boat on a body of water&#10;&#10;AI-generated content may be incorrect.">
            <a:extLst>
              <a:ext uri="{FF2B5EF4-FFF2-40B4-BE49-F238E27FC236}">
                <a16:creationId xmlns:a16="http://schemas.microsoft.com/office/drawing/2014/main" id="{754763E7-8378-106B-426E-C593FAF367B0}"/>
              </a:ext>
            </a:extLst>
          </p:cNvPr>
          <p:cNvPicPr>
            <a:picLocks noGrp="1" noChangeAspect="1"/>
          </p:cNvPicPr>
          <p:nvPr>
            <p:ph idx="1"/>
          </p:nvPr>
        </p:nvPicPr>
        <p:blipFill>
          <a:blip r:embed="rId2"/>
          <a:stretch>
            <a:fillRect/>
          </a:stretch>
        </p:blipFill>
        <p:spPr>
          <a:xfrm>
            <a:off x="4738116" y="966978"/>
            <a:ext cx="6498336" cy="4873752"/>
          </a:xfrm>
          <a:prstGeom prst="rect">
            <a:avLst/>
          </a:prstGeom>
        </p:spPr>
      </p:pic>
      <p:sp>
        <p:nvSpPr>
          <p:cNvPr id="3" name="TextBox 2">
            <a:extLst>
              <a:ext uri="{FF2B5EF4-FFF2-40B4-BE49-F238E27FC236}">
                <a16:creationId xmlns:a16="http://schemas.microsoft.com/office/drawing/2014/main" id="{77E6E863-4944-974B-0F26-C8C9EE284733}"/>
              </a:ext>
            </a:extLst>
          </p:cNvPr>
          <p:cNvSpPr txBox="1"/>
          <p:nvPr/>
        </p:nvSpPr>
        <p:spPr>
          <a:xfrm>
            <a:off x="916608" y="4914347"/>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PowerPoint will be uploaded.</a:t>
            </a:r>
            <a:endParaRPr lang="en-US"/>
          </a:p>
          <a:p>
            <a:pPr algn="ctr"/>
            <a:r>
              <a:rPr lang="en-US" dirty="0"/>
              <a:t>All info will also come out in letter form when you sign up. </a:t>
            </a:r>
          </a:p>
        </p:txBody>
      </p:sp>
    </p:spTree>
    <p:extLst>
      <p:ext uri="{BB962C8B-B14F-4D97-AF65-F5344CB8AC3E}">
        <p14:creationId xmlns:p14="http://schemas.microsoft.com/office/powerpoint/2010/main" val="1405486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15EC8-2767-253F-0AFB-31A1D2250517}"/>
              </a:ext>
            </a:extLst>
          </p:cNvPr>
          <p:cNvSpPr>
            <a:spLocks noGrp="1"/>
          </p:cNvSpPr>
          <p:nvPr>
            <p:ph type="title"/>
          </p:nvPr>
        </p:nvSpPr>
        <p:spPr/>
        <p:txBody>
          <a:bodyPr/>
          <a:lstStyle/>
          <a:p>
            <a:r>
              <a:rPr lang="en-US" dirty="0"/>
              <a:t>Why go?</a:t>
            </a:r>
          </a:p>
        </p:txBody>
      </p:sp>
      <p:sp>
        <p:nvSpPr>
          <p:cNvPr id="3" name="Content Placeholder 2">
            <a:extLst>
              <a:ext uri="{FF2B5EF4-FFF2-40B4-BE49-F238E27FC236}">
                <a16:creationId xmlns:a16="http://schemas.microsoft.com/office/drawing/2014/main" id="{0DD3F743-5578-B8C4-9345-93E983CB9373}"/>
              </a:ext>
            </a:extLst>
          </p:cNvPr>
          <p:cNvSpPr>
            <a:spLocks noGrp="1"/>
          </p:cNvSpPr>
          <p:nvPr>
            <p:ph idx="1"/>
          </p:nvPr>
        </p:nvSpPr>
        <p:spPr>
          <a:xfrm>
            <a:off x="640080" y="2469497"/>
            <a:ext cx="10890928" cy="3566160"/>
          </a:xfrm>
        </p:spPr>
        <p:txBody>
          <a:bodyPr vert="horz" lIns="91440" tIns="45720" rIns="91440" bIns="45720" rtlCol="0" anchor="t">
            <a:normAutofit lnSpcReduction="10000"/>
          </a:bodyPr>
          <a:lstStyle/>
          <a:p>
            <a:r>
              <a:rPr lang="en-US" dirty="0">
                <a:latin typeface="Grandview Display"/>
                <a:cs typeface="Arial"/>
              </a:rPr>
              <a:t>Fantastic opportunity </a:t>
            </a:r>
          </a:p>
          <a:p>
            <a:r>
              <a:rPr lang="en-US" dirty="0">
                <a:latin typeface="Grandview Display"/>
                <a:cs typeface="Arial"/>
              </a:rPr>
              <a:t>Develop water skills as well as important life skills such as leadership, self-discipline, confidence and respect</a:t>
            </a:r>
          </a:p>
          <a:p>
            <a:r>
              <a:rPr lang="en-US" dirty="0"/>
              <a:t>Great opportunity to spend time with peers</a:t>
            </a:r>
          </a:p>
          <a:p>
            <a:r>
              <a:rPr lang="en-US" dirty="0"/>
              <a:t>Develop resilience </a:t>
            </a:r>
          </a:p>
          <a:p>
            <a:r>
              <a:rPr lang="en-US" dirty="0"/>
              <a:t>Showcase talents</a:t>
            </a:r>
          </a:p>
          <a:p>
            <a:r>
              <a:rPr lang="en-US" dirty="0"/>
              <a:t>Unlock new potential </a:t>
            </a:r>
          </a:p>
          <a:p>
            <a:r>
              <a:rPr lang="en-US" dirty="0"/>
              <a:t>Different way of learning </a:t>
            </a:r>
          </a:p>
        </p:txBody>
      </p:sp>
    </p:spTree>
    <p:extLst>
      <p:ext uri="{BB962C8B-B14F-4D97-AF65-F5344CB8AC3E}">
        <p14:creationId xmlns:p14="http://schemas.microsoft.com/office/powerpoint/2010/main" val="4200945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C7BA7-5E7D-93D7-5DA7-B0C83DAB438F}"/>
              </a:ext>
            </a:extLst>
          </p:cNvPr>
          <p:cNvSpPr>
            <a:spLocks noGrp="1"/>
          </p:cNvSpPr>
          <p:nvPr>
            <p:ph type="title"/>
          </p:nvPr>
        </p:nvSpPr>
        <p:spPr/>
        <p:txBody>
          <a:bodyPr/>
          <a:lstStyle/>
          <a:p>
            <a:r>
              <a:rPr lang="en-US" dirty="0"/>
              <a:t>What are the activities? </a:t>
            </a:r>
          </a:p>
        </p:txBody>
      </p:sp>
      <p:sp>
        <p:nvSpPr>
          <p:cNvPr id="3" name="Content Placeholder 2">
            <a:extLst>
              <a:ext uri="{FF2B5EF4-FFF2-40B4-BE49-F238E27FC236}">
                <a16:creationId xmlns:a16="http://schemas.microsoft.com/office/drawing/2014/main" id="{9C9BA2E1-3447-6B8E-C469-5B14376E1CF9}"/>
              </a:ext>
            </a:extLst>
          </p:cNvPr>
          <p:cNvSpPr>
            <a:spLocks noGrp="1"/>
          </p:cNvSpPr>
          <p:nvPr>
            <p:ph idx="1"/>
          </p:nvPr>
        </p:nvSpPr>
        <p:spPr/>
        <p:txBody>
          <a:bodyPr vert="horz" lIns="91440" tIns="45720" rIns="91440" bIns="45720" rtlCol="0" anchor="t">
            <a:normAutofit/>
          </a:bodyPr>
          <a:lstStyle/>
          <a:p>
            <a:r>
              <a:rPr lang="en-US" dirty="0"/>
              <a:t>Children split into groups – guaranteed at least 2 friends – staff decide </a:t>
            </a:r>
          </a:p>
          <a:p>
            <a:r>
              <a:rPr lang="en-US" dirty="0"/>
              <a:t>At least 1 school staff and 1 center staff per group</a:t>
            </a:r>
          </a:p>
          <a:p>
            <a:r>
              <a:rPr lang="en-US" dirty="0"/>
              <a:t>Rotate activities throughout the 3 days </a:t>
            </a:r>
          </a:p>
          <a:p>
            <a:pPr>
              <a:lnSpc>
                <a:spcPct val="90000"/>
              </a:lnSpc>
            </a:pPr>
            <a:r>
              <a:rPr lang="en-US" dirty="0"/>
              <a:t>Typical 3 days of activities include: </a:t>
            </a:r>
            <a:r>
              <a:rPr lang="en-GB" dirty="0"/>
              <a:t>Jacobs Ladder, Nightline, Water Orbs, Kayaking, Paddle boarding, Raft building, Trebuchet, Climbing, Team building, Bell boating</a:t>
            </a:r>
            <a:endParaRPr lang="en-US" dirty="0"/>
          </a:p>
        </p:txBody>
      </p:sp>
    </p:spTree>
    <p:extLst>
      <p:ext uri="{BB962C8B-B14F-4D97-AF65-F5344CB8AC3E}">
        <p14:creationId xmlns:p14="http://schemas.microsoft.com/office/powerpoint/2010/main" val="2141384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in kayaks on a canal&#10;&#10;AI-generated content may be incorrect.">
            <a:extLst>
              <a:ext uri="{FF2B5EF4-FFF2-40B4-BE49-F238E27FC236}">
                <a16:creationId xmlns:a16="http://schemas.microsoft.com/office/drawing/2014/main" id="{8E4A9C8F-A2BE-2F34-B69C-D8B036327DFA}"/>
              </a:ext>
            </a:extLst>
          </p:cNvPr>
          <p:cNvPicPr>
            <a:picLocks noChangeAspect="1"/>
          </p:cNvPicPr>
          <p:nvPr/>
        </p:nvPicPr>
        <p:blipFill>
          <a:blip r:embed="rId2"/>
          <a:stretch>
            <a:fillRect/>
          </a:stretch>
        </p:blipFill>
        <p:spPr>
          <a:xfrm>
            <a:off x="546168" y="1392928"/>
            <a:ext cx="6505575" cy="4867275"/>
          </a:xfrm>
          <a:prstGeom prst="rect">
            <a:avLst/>
          </a:prstGeom>
        </p:spPr>
      </p:pic>
      <p:pic>
        <p:nvPicPr>
          <p:cNvPr id="4" name="Picture 3" descr="A child wearing goggles and standing in a pile of tires&#10;&#10;AI-generated content may be incorrect.">
            <a:extLst>
              <a:ext uri="{FF2B5EF4-FFF2-40B4-BE49-F238E27FC236}">
                <a16:creationId xmlns:a16="http://schemas.microsoft.com/office/drawing/2014/main" id="{E2CE5BB9-177B-AB1D-59D0-370F45E7DE79}"/>
              </a:ext>
            </a:extLst>
          </p:cNvPr>
          <p:cNvPicPr>
            <a:picLocks noChangeAspect="1"/>
          </p:cNvPicPr>
          <p:nvPr/>
        </p:nvPicPr>
        <p:blipFill>
          <a:blip r:embed="rId3"/>
          <a:stretch>
            <a:fillRect/>
          </a:stretch>
        </p:blipFill>
        <p:spPr>
          <a:xfrm>
            <a:off x="7467048" y="933933"/>
            <a:ext cx="4038600" cy="5343525"/>
          </a:xfrm>
          <a:prstGeom prst="rect">
            <a:avLst/>
          </a:prstGeom>
        </p:spPr>
      </p:pic>
    </p:spTree>
    <p:extLst>
      <p:ext uri="{BB962C8B-B14F-4D97-AF65-F5344CB8AC3E}">
        <p14:creationId xmlns:p14="http://schemas.microsoft.com/office/powerpoint/2010/main" val="811130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wo children wearing helmets standing on a log&#10;&#10;AI-generated content may be incorrect.">
            <a:extLst>
              <a:ext uri="{FF2B5EF4-FFF2-40B4-BE49-F238E27FC236}">
                <a16:creationId xmlns:a16="http://schemas.microsoft.com/office/drawing/2014/main" id="{3445C68A-3B2F-36B4-32FB-AF9AD303ECBC}"/>
              </a:ext>
            </a:extLst>
          </p:cNvPr>
          <p:cNvPicPr>
            <a:picLocks noChangeAspect="1"/>
          </p:cNvPicPr>
          <p:nvPr/>
        </p:nvPicPr>
        <p:blipFill>
          <a:blip r:embed="rId2"/>
          <a:stretch>
            <a:fillRect/>
          </a:stretch>
        </p:blipFill>
        <p:spPr>
          <a:xfrm>
            <a:off x="516391" y="1123527"/>
            <a:ext cx="3453600" cy="4604800"/>
          </a:xfrm>
          <a:prstGeom prst="rect">
            <a:avLst/>
          </a:prstGeom>
        </p:spPr>
      </p:pic>
      <p:cxnSp>
        <p:nvCxnSpPr>
          <p:cNvPr id="10" name="Straight Connector 9">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 name="Picture 3" descr="Two kids in a large plastic ball in a pool&#10;&#10;AI-generated content may be incorrect.">
            <a:extLst>
              <a:ext uri="{FF2B5EF4-FFF2-40B4-BE49-F238E27FC236}">
                <a16:creationId xmlns:a16="http://schemas.microsoft.com/office/drawing/2014/main" id="{E69CEA7B-D517-FD81-DB91-D74282679463}"/>
              </a:ext>
            </a:extLst>
          </p:cNvPr>
          <p:cNvPicPr>
            <a:picLocks noChangeAspect="1"/>
          </p:cNvPicPr>
          <p:nvPr/>
        </p:nvPicPr>
        <p:blipFill>
          <a:blip r:embed="rId3"/>
          <a:stretch>
            <a:fillRect/>
          </a:stretch>
        </p:blipFill>
        <p:spPr>
          <a:xfrm>
            <a:off x="4310676" y="2099423"/>
            <a:ext cx="3537345" cy="2653008"/>
          </a:xfrm>
          <a:prstGeom prst="rect">
            <a:avLst/>
          </a:prstGeom>
        </p:spPr>
      </p:pic>
      <p:cxnSp>
        <p:nvCxnSpPr>
          <p:cNvPr id="12" name="Straight Connector 11">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descr="A collage of people in helmets&#10;&#10;AI-generated content may be incorrect.">
            <a:extLst>
              <a:ext uri="{FF2B5EF4-FFF2-40B4-BE49-F238E27FC236}">
                <a16:creationId xmlns:a16="http://schemas.microsoft.com/office/drawing/2014/main" id="{9DED5FFD-1670-5E75-3704-6F5559470737}"/>
              </a:ext>
            </a:extLst>
          </p:cNvPr>
          <p:cNvPicPr>
            <a:picLocks noChangeAspect="1"/>
          </p:cNvPicPr>
          <p:nvPr/>
        </p:nvPicPr>
        <p:blipFill>
          <a:blip r:embed="rId4"/>
          <a:stretch>
            <a:fillRect/>
          </a:stretch>
        </p:blipFill>
        <p:spPr>
          <a:xfrm>
            <a:off x="8162336" y="1667368"/>
            <a:ext cx="3517120" cy="3517120"/>
          </a:xfrm>
          <a:prstGeom prst="rect">
            <a:avLst/>
          </a:prstGeom>
        </p:spPr>
      </p:pic>
    </p:spTree>
    <p:extLst>
      <p:ext uri="{BB962C8B-B14F-4D97-AF65-F5344CB8AC3E}">
        <p14:creationId xmlns:p14="http://schemas.microsoft.com/office/powerpoint/2010/main" val="3292726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ollage of kids climbing a wall&#10;&#10;AI-generated content may be incorrect.">
            <a:extLst>
              <a:ext uri="{FF2B5EF4-FFF2-40B4-BE49-F238E27FC236}">
                <a16:creationId xmlns:a16="http://schemas.microsoft.com/office/drawing/2014/main" id="{C3958A14-6286-4081-E0D6-7A29CFBAF3FA}"/>
              </a:ext>
            </a:extLst>
          </p:cNvPr>
          <p:cNvPicPr>
            <a:picLocks noChangeAspect="1"/>
          </p:cNvPicPr>
          <p:nvPr/>
        </p:nvPicPr>
        <p:blipFill>
          <a:blip r:embed="rId2"/>
          <a:stretch>
            <a:fillRect/>
          </a:stretch>
        </p:blipFill>
        <p:spPr>
          <a:xfrm>
            <a:off x="6092383" y="256813"/>
            <a:ext cx="5886450" cy="5895975"/>
          </a:xfrm>
          <a:prstGeom prst="rect">
            <a:avLst/>
          </a:prstGeom>
        </p:spPr>
      </p:pic>
      <p:pic>
        <p:nvPicPr>
          <p:cNvPr id="5" name="Picture 4" descr="A collage of a child in a large plastic ball&#10;&#10;AI-generated content may be incorrect.">
            <a:extLst>
              <a:ext uri="{FF2B5EF4-FFF2-40B4-BE49-F238E27FC236}">
                <a16:creationId xmlns:a16="http://schemas.microsoft.com/office/drawing/2014/main" id="{5F2B97CE-B68A-E807-A401-1572AEE39638}"/>
              </a:ext>
            </a:extLst>
          </p:cNvPr>
          <p:cNvPicPr>
            <a:picLocks noChangeAspect="1"/>
          </p:cNvPicPr>
          <p:nvPr/>
        </p:nvPicPr>
        <p:blipFill>
          <a:blip r:embed="rId3"/>
          <a:stretch>
            <a:fillRect/>
          </a:stretch>
        </p:blipFill>
        <p:spPr>
          <a:xfrm>
            <a:off x="100676" y="255005"/>
            <a:ext cx="5886450" cy="5886450"/>
          </a:xfrm>
          <a:prstGeom prst="rect">
            <a:avLst/>
          </a:prstGeom>
        </p:spPr>
      </p:pic>
    </p:spTree>
    <p:extLst>
      <p:ext uri="{BB962C8B-B14F-4D97-AF65-F5344CB8AC3E}">
        <p14:creationId xmlns:p14="http://schemas.microsoft.com/office/powerpoint/2010/main" val="247568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Two children on paddle boards on a lake&#10;&#10;AI-generated content may be incorrect.">
            <a:extLst>
              <a:ext uri="{FF2B5EF4-FFF2-40B4-BE49-F238E27FC236}">
                <a16:creationId xmlns:a16="http://schemas.microsoft.com/office/drawing/2014/main" id="{DB1A56D6-3649-84A1-EF06-512B58CC3AB8}"/>
              </a:ext>
            </a:extLst>
          </p:cNvPr>
          <p:cNvPicPr>
            <a:picLocks noChangeAspect="1"/>
          </p:cNvPicPr>
          <p:nvPr/>
        </p:nvPicPr>
        <p:blipFill>
          <a:blip r:embed="rId2"/>
          <a:stretch>
            <a:fillRect/>
          </a:stretch>
        </p:blipFill>
        <p:spPr>
          <a:xfrm>
            <a:off x="516391" y="1123527"/>
            <a:ext cx="3453600" cy="4604800"/>
          </a:xfrm>
          <a:prstGeom prst="rect">
            <a:avLst/>
          </a:prstGeom>
        </p:spPr>
      </p:pic>
      <p:cxnSp>
        <p:nvCxnSpPr>
          <p:cNvPr id="10" name="Straight Connector 9">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descr="A group of boys wearing helmets and climbing on blue barrels&#10;&#10;AI-generated content may be incorrect.">
            <a:extLst>
              <a:ext uri="{FF2B5EF4-FFF2-40B4-BE49-F238E27FC236}">
                <a16:creationId xmlns:a16="http://schemas.microsoft.com/office/drawing/2014/main" id="{6D2D95DA-2C35-FFD1-0BA4-7ADDEE1034CD}"/>
              </a:ext>
            </a:extLst>
          </p:cNvPr>
          <p:cNvPicPr>
            <a:picLocks noChangeAspect="1"/>
          </p:cNvPicPr>
          <p:nvPr/>
        </p:nvPicPr>
        <p:blipFill>
          <a:blip r:embed="rId3"/>
          <a:stretch>
            <a:fillRect/>
          </a:stretch>
        </p:blipFill>
        <p:spPr>
          <a:xfrm>
            <a:off x="4352548" y="1123527"/>
            <a:ext cx="3453600" cy="4604800"/>
          </a:xfrm>
          <a:prstGeom prst="rect">
            <a:avLst/>
          </a:prstGeom>
        </p:spPr>
      </p:pic>
      <p:cxnSp>
        <p:nvCxnSpPr>
          <p:cNvPr id="12" name="Straight Connector 11">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 name="Picture 3" descr="A group of kids playing in a playground&#10;&#10;AI-generated content may be incorrect.">
            <a:extLst>
              <a:ext uri="{FF2B5EF4-FFF2-40B4-BE49-F238E27FC236}">
                <a16:creationId xmlns:a16="http://schemas.microsoft.com/office/drawing/2014/main" id="{E5C4C004-6DAA-0C51-4FAA-B89A02CBF9E8}"/>
              </a:ext>
            </a:extLst>
          </p:cNvPr>
          <p:cNvPicPr>
            <a:picLocks noChangeAspect="1"/>
          </p:cNvPicPr>
          <p:nvPr/>
        </p:nvPicPr>
        <p:blipFill>
          <a:blip r:embed="rId4"/>
          <a:stretch>
            <a:fillRect/>
          </a:stretch>
        </p:blipFill>
        <p:spPr>
          <a:xfrm>
            <a:off x="8194096" y="1123528"/>
            <a:ext cx="3453600" cy="4604800"/>
          </a:xfrm>
          <a:prstGeom prst="rect">
            <a:avLst/>
          </a:prstGeom>
        </p:spPr>
      </p:pic>
    </p:spTree>
    <p:extLst>
      <p:ext uri="{BB962C8B-B14F-4D97-AF65-F5344CB8AC3E}">
        <p14:creationId xmlns:p14="http://schemas.microsoft.com/office/powerpoint/2010/main" val="1249516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CC234-883F-A46C-7C50-2CAD576A79E5}"/>
              </a:ext>
            </a:extLst>
          </p:cNvPr>
          <p:cNvSpPr>
            <a:spLocks noGrp="1"/>
          </p:cNvSpPr>
          <p:nvPr>
            <p:ph type="title"/>
          </p:nvPr>
        </p:nvSpPr>
        <p:spPr>
          <a:xfrm>
            <a:off x="562914" y="185196"/>
            <a:ext cx="10890929" cy="1097280"/>
          </a:xfrm>
        </p:spPr>
        <p:txBody>
          <a:bodyPr/>
          <a:lstStyle/>
          <a:p>
            <a:r>
              <a:rPr lang="en-US" dirty="0"/>
              <a:t>Typical Timetable </a:t>
            </a:r>
          </a:p>
        </p:txBody>
      </p:sp>
      <p:pic>
        <p:nvPicPr>
          <p:cNvPr id="3" name="Picture 2">
            <a:extLst>
              <a:ext uri="{FF2B5EF4-FFF2-40B4-BE49-F238E27FC236}">
                <a16:creationId xmlns:a16="http://schemas.microsoft.com/office/drawing/2014/main" id="{E99554B9-CD64-9A2F-A42E-F41954019C75}"/>
              </a:ext>
            </a:extLst>
          </p:cNvPr>
          <p:cNvPicPr>
            <a:picLocks noChangeAspect="1"/>
          </p:cNvPicPr>
          <p:nvPr/>
        </p:nvPicPr>
        <p:blipFill>
          <a:blip r:embed="rId2"/>
          <a:stretch>
            <a:fillRect/>
          </a:stretch>
        </p:blipFill>
        <p:spPr>
          <a:xfrm>
            <a:off x="19171" y="1280811"/>
            <a:ext cx="12172950" cy="5010150"/>
          </a:xfrm>
          <a:prstGeom prst="rect">
            <a:avLst/>
          </a:prstGeom>
        </p:spPr>
      </p:pic>
    </p:spTree>
    <p:extLst>
      <p:ext uri="{BB962C8B-B14F-4D97-AF65-F5344CB8AC3E}">
        <p14:creationId xmlns:p14="http://schemas.microsoft.com/office/powerpoint/2010/main" val="213699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92B36-C5E3-32AF-E191-7E594CB2688F}"/>
              </a:ext>
            </a:extLst>
          </p:cNvPr>
          <p:cNvSpPr>
            <a:spLocks noGrp="1"/>
          </p:cNvSpPr>
          <p:nvPr>
            <p:ph type="title"/>
          </p:nvPr>
        </p:nvSpPr>
        <p:spPr/>
        <p:txBody>
          <a:bodyPr/>
          <a:lstStyle/>
          <a:p>
            <a:r>
              <a:rPr lang="en-US" dirty="0"/>
              <a:t>Food – menu will be confirmed nearer the time</a:t>
            </a:r>
          </a:p>
        </p:txBody>
      </p:sp>
      <p:sp>
        <p:nvSpPr>
          <p:cNvPr id="3" name="TextBox 2">
            <a:extLst>
              <a:ext uri="{FF2B5EF4-FFF2-40B4-BE49-F238E27FC236}">
                <a16:creationId xmlns:a16="http://schemas.microsoft.com/office/drawing/2014/main" id="{F4A4B044-763E-9E7C-E05F-DA1A63E4CDC0}"/>
              </a:ext>
            </a:extLst>
          </p:cNvPr>
          <p:cNvSpPr txBox="1"/>
          <p:nvPr/>
        </p:nvSpPr>
        <p:spPr>
          <a:xfrm>
            <a:off x="248856" y="2274425"/>
            <a:ext cx="11684642"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gn="just">
              <a:buFont typeface=""/>
              <a:buChar char="•"/>
            </a:pPr>
            <a:r>
              <a:rPr lang="en-US" sz="2800" dirty="0">
                <a:latin typeface="Aptos"/>
                <a:cs typeface="Arial"/>
              </a:rPr>
              <a:t>You need to bring a packet lunch and water bottle for Wednesday. All other meals are provided. ​</a:t>
            </a:r>
          </a:p>
          <a:p>
            <a:pPr marL="228600" indent="-228600" algn="just">
              <a:buFont typeface=""/>
              <a:buChar char="•"/>
            </a:pPr>
            <a:r>
              <a:rPr lang="en-US" sz="2800" dirty="0">
                <a:latin typeface="Aptos"/>
                <a:cs typeface="Arial"/>
              </a:rPr>
              <a:t>Lunches choice from: Ham (H), Cheese (C), Tuna (T) or Jam(J).​</a:t>
            </a:r>
          </a:p>
          <a:p>
            <a:pPr marL="228600" indent="-228600" algn="just">
              <a:buFont typeface=""/>
              <a:buChar char="•"/>
            </a:pPr>
            <a:r>
              <a:rPr lang="en-US" sz="2800" dirty="0">
                <a:latin typeface="Aptos"/>
                <a:cs typeface="Arial"/>
              </a:rPr>
              <a:t>Example Menu:</a:t>
            </a:r>
          </a:p>
          <a:p>
            <a:pPr marL="228600" indent="-228600" algn="just">
              <a:buFont typeface=""/>
              <a:buChar char="•"/>
            </a:pPr>
            <a:endParaRPr lang="en-US" sz="2800" dirty="0">
              <a:latin typeface="Aptos"/>
              <a:cs typeface="Arial"/>
            </a:endParaRPr>
          </a:p>
          <a:p>
            <a:pPr marL="228600" indent="-228600" algn="just">
              <a:buFont typeface=""/>
              <a:buChar char="•"/>
            </a:pPr>
            <a:endParaRPr lang="en-US">
              <a:latin typeface="Arial"/>
              <a:cs typeface="Arial"/>
            </a:endParaRPr>
          </a:p>
        </p:txBody>
      </p:sp>
      <p:pic>
        <p:nvPicPr>
          <p:cNvPr id="6" name="Picture 5">
            <a:extLst>
              <a:ext uri="{FF2B5EF4-FFF2-40B4-BE49-F238E27FC236}">
                <a16:creationId xmlns:a16="http://schemas.microsoft.com/office/drawing/2014/main" id="{C6CCD8F2-C008-3EBC-B238-594958878602}"/>
              </a:ext>
            </a:extLst>
          </p:cNvPr>
          <p:cNvPicPr>
            <a:picLocks noChangeAspect="1"/>
          </p:cNvPicPr>
          <p:nvPr/>
        </p:nvPicPr>
        <p:blipFill>
          <a:blip r:embed="rId2"/>
          <a:stretch>
            <a:fillRect/>
          </a:stretch>
        </p:blipFill>
        <p:spPr>
          <a:xfrm>
            <a:off x="1411629" y="4259363"/>
            <a:ext cx="9677400" cy="1657350"/>
          </a:xfrm>
          <a:prstGeom prst="rect">
            <a:avLst/>
          </a:prstGeom>
        </p:spPr>
      </p:pic>
    </p:spTree>
    <p:extLst>
      <p:ext uri="{BB962C8B-B14F-4D97-AF65-F5344CB8AC3E}">
        <p14:creationId xmlns:p14="http://schemas.microsoft.com/office/powerpoint/2010/main" val="1016550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7B57F-377C-39EC-909B-2CC4E8DE81FE}"/>
              </a:ext>
            </a:extLst>
          </p:cNvPr>
          <p:cNvSpPr>
            <a:spLocks noGrp="1"/>
          </p:cNvSpPr>
          <p:nvPr>
            <p:ph type="title"/>
          </p:nvPr>
        </p:nvSpPr>
        <p:spPr/>
        <p:txBody>
          <a:bodyPr/>
          <a:lstStyle/>
          <a:p>
            <a:r>
              <a:rPr lang="en-US" dirty="0"/>
              <a:t>Costings </a:t>
            </a:r>
          </a:p>
        </p:txBody>
      </p:sp>
      <p:sp>
        <p:nvSpPr>
          <p:cNvPr id="3" name="TextBox 2">
            <a:extLst>
              <a:ext uri="{FF2B5EF4-FFF2-40B4-BE49-F238E27FC236}">
                <a16:creationId xmlns:a16="http://schemas.microsoft.com/office/drawing/2014/main" id="{031FB4DB-7F75-FF0F-D187-0CEA4CDC8E04}"/>
              </a:ext>
            </a:extLst>
          </p:cNvPr>
          <p:cNvSpPr txBox="1"/>
          <p:nvPr/>
        </p:nvSpPr>
        <p:spPr>
          <a:xfrm>
            <a:off x="728869" y="2650434"/>
            <a:ext cx="7580243"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Total £265.31 (</a:t>
            </a:r>
            <a:r>
              <a:rPr lang="en-US" dirty="0" err="1"/>
              <a:t>approx</a:t>
            </a:r>
            <a:r>
              <a:rPr lang="en-US" dirty="0"/>
              <a:t>*)</a:t>
            </a:r>
          </a:p>
          <a:p>
            <a:endParaRPr lang="en-US" dirty="0"/>
          </a:p>
          <a:p>
            <a:r>
              <a:rPr lang="en-US" dirty="0"/>
              <a:t>*based on type of activities and number of children</a:t>
            </a:r>
          </a:p>
          <a:p>
            <a:endParaRPr lang="en-US" dirty="0"/>
          </a:p>
          <a:p>
            <a:r>
              <a:rPr lang="en-US" dirty="0"/>
              <a:t>(travel, activities, accommodation and food)</a:t>
            </a:r>
          </a:p>
          <a:p>
            <a:endParaRPr lang="en-US" dirty="0"/>
          </a:p>
          <a:p>
            <a:r>
              <a:rPr lang="en-US" dirty="0"/>
              <a:t>May 2025 – non refundable deposit £40.31</a:t>
            </a:r>
          </a:p>
          <a:p>
            <a:endParaRPr lang="en-US" dirty="0"/>
          </a:p>
          <a:p>
            <a:r>
              <a:rPr lang="en-US" dirty="0"/>
              <a:t>June – Feb / March £25 </a:t>
            </a:r>
          </a:p>
        </p:txBody>
      </p:sp>
      <p:sp>
        <p:nvSpPr>
          <p:cNvPr id="4" name="TextBox 3">
            <a:extLst>
              <a:ext uri="{FF2B5EF4-FFF2-40B4-BE49-F238E27FC236}">
                <a16:creationId xmlns:a16="http://schemas.microsoft.com/office/drawing/2014/main" id="{52D59110-7471-5403-66FA-F225950475D5}"/>
              </a:ext>
            </a:extLst>
          </p:cNvPr>
          <p:cNvSpPr txBox="1"/>
          <p:nvPr/>
        </p:nvSpPr>
        <p:spPr>
          <a:xfrm>
            <a:off x="7918175" y="1722782"/>
            <a:ext cx="3615633"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Note: </a:t>
            </a:r>
          </a:p>
          <a:p>
            <a:r>
              <a:rPr lang="en-US" dirty="0"/>
              <a:t>Dec – if payments are not up to date – child withdrawn unless clear communication in place with office</a:t>
            </a:r>
          </a:p>
          <a:p>
            <a:endParaRPr lang="en-US" dirty="0"/>
          </a:p>
          <a:p>
            <a:r>
              <a:rPr lang="en-US" dirty="0"/>
              <a:t>Pupil Premium:</a:t>
            </a:r>
          </a:p>
          <a:p>
            <a:r>
              <a:rPr lang="en-US" dirty="0"/>
              <a:t>Speak to office</a:t>
            </a:r>
          </a:p>
          <a:p>
            <a:r>
              <a:rPr lang="en-US" dirty="0"/>
              <a:t>Can support funding for activities and travel</a:t>
            </a:r>
          </a:p>
          <a:p>
            <a:r>
              <a:rPr lang="en-US" dirty="0"/>
              <a:t>(parents to pay admin/food/accommodation)</a:t>
            </a:r>
          </a:p>
        </p:txBody>
      </p:sp>
    </p:spTree>
    <p:extLst>
      <p:ext uri="{BB962C8B-B14F-4D97-AF65-F5344CB8AC3E}">
        <p14:creationId xmlns:p14="http://schemas.microsoft.com/office/powerpoint/2010/main" val="1573653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6DEFC-C28B-4108-4205-ADDA87D2FB58}"/>
              </a:ext>
            </a:extLst>
          </p:cNvPr>
          <p:cNvSpPr>
            <a:spLocks noGrp="1"/>
          </p:cNvSpPr>
          <p:nvPr>
            <p:ph type="title"/>
          </p:nvPr>
        </p:nvSpPr>
        <p:spPr>
          <a:xfrm>
            <a:off x="739470" y="1791253"/>
            <a:ext cx="10890929" cy="1097280"/>
          </a:xfrm>
        </p:spPr>
        <p:txBody>
          <a:bodyPr>
            <a:normAutofit fontScale="90000"/>
          </a:bodyPr>
          <a:lstStyle/>
          <a:p>
            <a:r>
              <a:rPr lang="en-US" dirty="0"/>
              <a:t>Is my child safe?</a:t>
            </a:r>
            <a:br>
              <a:rPr lang="en-US" dirty="0">
                <a:latin typeface="Grandview Display"/>
                <a:cs typeface="Arial"/>
              </a:rPr>
            </a:br>
            <a:br>
              <a:rPr lang="en-US" dirty="0">
                <a:latin typeface="Grandview Display"/>
                <a:cs typeface="Arial"/>
              </a:rPr>
            </a:br>
            <a:br>
              <a:rPr lang="en-US" sz="2000" b="0" dirty="0">
                <a:latin typeface="Grandview Display"/>
                <a:cs typeface="Arial"/>
              </a:rPr>
            </a:br>
            <a:endParaRPr lang="en-US" sz="1300" b="0">
              <a:latin typeface="Arial"/>
              <a:cs typeface="Arial"/>
            </a:endParaRPr>
          </a:p>
        </p:txBody>
      </p:sp>
      <p:sp>
        <p:nvSpPr>
          <p:cNvPr id="3" name="TextBox 2">
            <a:extLst>
              <a:ext uri="{FF2B5EF4-FFF2-40B4-BE49-F238E27FC236}">
                <a16:creationId xmlns:a16="http://schemas.microsoft.com/office/drawing/2014/main" id="{8F34B5C5-00EB-7709-1442-1CCFE7E43387}"/>
              </a:ext>
            </a:extLst>
          </p:cNvPr>
          <p:cNvSpPr txBox="1"/>
          <p:nvPr/>
        </p:nvSpPr>
        <p:spPr>
          <a:xfrm>
            <a:off x="1082260" y="2893392"/>
            <a:ext cx="9325113" cy="2772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ts val="1875"/>
              </a:lnSpc>
              <a:buFont typeface="Arial"/>
              <a:buChar char="•"/>
            </a:pPr>
            <a:r>
              <a:rPr lang="en-US" sz="2400" baseline="0" dirty="0">
                <a:latin typeface="Grandview Display"/>
                <a:ea typeface="Segoe UI"/>
                <a:cs typeface="Segoe UI"/>
              </a:rPr>
              <a:t>Approved by British Canoeing and the Royal Yacht Association </a:t>
            </a:r>
            <a:r>
              <a:rPr lang="en-US" sz="2400" dirty="0">
                <a:latin typeface="Grandview Display"/>
                <a:ea typeface="Segoe UI"/>
                <a:cs typeface="Segoe UI"/>
              </a:rPr>
              <a:t>​</a:t>
            </a:r>
            <a:endParaRPr lang="en-US" sz="2400">
              <a:latin typeface="Grandview Display"/>
              <a:ea typeface="Segoe UI"/>
              <a:cs typeface="Arial"/>
            </a:endParaRPr>
          </a:p>
          <a:p>
            <a:pPr marL="285750" indent="-285750">
              <a:lnSpc>
                <a:spcPts val="1875"/>
              </a:lnSpc>
              <a:buFont typeface="Arial"/>
              <a:buChar char="•"/>
            </a:pPr>
            <a:r>
              <a:rPr lang="en-US" sz="2400" baseline="0" dirty="0">
                <a:latin typeface="Grandview Display"/>
                <a:ea typeface="Arial"/>
                <a:cs typeface="Arial"/>
              </a:rPr>
              <a:t>All of our activities and training courses are fully risk-assessed and are reviewed annually. </a:t>
            </a:r>
            <a:r>
              <a:rPr lang="en-US" sz="2400" dirty="0">
                <a:latin typeface="Grandview Display"/>
                <a:ea typeface="Arial"/>
                <a:cs typeface="Arial"/>
              </a:rPr>
              <a:t>​</a:t>
            </a:r>
          </a:p>
          <a:p>
            <a:pPr marL="285750" indent="-285750">
              <a:lnSpc>
                <a:spcPts val="1875"/>
              </a:lnSpc>
              <a:buFont typeface="Arial"/>
              <a:buChar char="•"/>
            </a:pPr>
            <a:r>
              <a:rPr lang="en-US" sz="2400" baseline="0" dirty="0">
                <a:latin typeface="Grandview Display"/>
                <a:ea typeface="Arial"/>
                <a:cs typeface="Arial"/>
              </a:rPr>
              <a:t>Longridge is accredited by the Council for Learning Outside the Classroom (</a:t>
            </a:r>
            <a:r>
              <a:rPr lang="en-US" sz="2400" baseline="0" err="1">
                <a:latin typeface="Grandview Display"/>
                <a:ea typeface="Arial"/>
                <a:cs typeface="Arial"/>
              </a:rPr>
              <a:t>LOtC</a:t>
            </a:r>
            <a:r>
              <a:rPr lang="en-US" sz="2400" baseline="0" dirty="0">
                <a:latin typeface="Grandview Display"/>
                <a:ea typeface="Arial"/>
                <a:cs typeface="Arial"/>
              </a:rPr>
              <a:t>) </a:t>
            </a:r>
            <a:r>
              <a:rPr lang="en-US" sz="2400" dirty="0">
                <a:latin typeface="Grandview Display"/>
                <a:ea typeface="Arial"/>
                <a:cs typeface="Arial"/>
              </a:rPr>
              <a:t>​</a:t>
            </a:r>
          </a:p>
          <a:p>
            <a:pPr marL="285750" indent="-285750">
              <a:lnSpc>
                <a:spcPts val="1875"/>
              </a:lnSpc>
              <a:buFont typeface="Arial"/>
              <a:buChar char="•"/>
            </a:pPr>
            <a:r>
              <a:rPr lang="en-US" sz="2400" baseline="0" dirty="0">
                <a:latin typeface="Grandview Display"/>
                <a:ea typeface="Arial"/>
                <a:cs typeface="Arial"/>
              </a:rPr>
              <a:t>life jackets near water</a:t>
            </a:r>
            <a:r>
              <a:rPr lang="en-US" sz="2400" dirty="0">
                <a:latin typeface="Grandview Display"/>
                <a:ea typeface="Arial"/>
                <a:cs typeface="Arial"/>
              </a:rPr>
              <a:t>​</a:t>
            </a:r>
          </a:p>
          <a:p>
            <a:pPr marL="285750" indent="-285750">
              <a:lnSpc>
                <a:spcPts val="1875"/>
              </a:lnSpc>
              <a:buFont typeface="Arial"/>
              <a:buChar char="•"/>
            </a:pPr>
            <a:r>
              <a:rPr lang="en-US" sz="2400" baseline="0" dirty="0">
                <a:latin typeface="Grandview Display"/>
                <a:ea typeface="Arial"/>
                <a:cs typeface="Arial"/>
              </a:rPr>
              <a:t>allergies / food </a:t>
            </a:r>
            <a:r>
              <a:rPr lang="en-US" sz="2400" dirty="0">
                <a:latin typeface="Grandview Display"/>
                <a:ea typeface="Arial"/>
                <a:cs typeface="Arial"/>
              </a:rPr>
              <a:t>intolerances</a:t>
            </a:r>
            <a:r>
              <a:rPr lang="en-US" sz="2400" baseline="0" dirty="0">
                <a:latin typeface="Grandview Display"/>
                <a:ea typeface="Arial"/>
                <a:cs typeface="Arial"/>
              </a:rPr>
              <a:t> </a:t>
            </a:r>
            <a:r>
              <a:rPr lang="en-US" sz="2400" dirty="0">
                <a:latin typeface="Grandview Display"/>
                <a:ea typeface="Arial"/>
                <a:cs typeface="Arial"/>
              </a:rPr>
              <a:t>​</a:t>
            </a:r>
          </a:p>
          <a:p>
            <a:pPr marL="285750" indent="-285750">
              <a:lnSpc>
                <a:spcPts val="1875"/>
              </a:lnSpc>
              <a:buFont typeface="Arial"/>
              <a:buChar char="•"/>
            </a:pPr>
            <a:r>
              <a:rPr lang="en-US" sz="2400" baseline="0" dirty="0">
                <a:latin typeface="Grandview Display"/>
                <a:ea typeface="Arial"/>
                <a:cs typeface="Arial"/>
              </a:rPr>
              <a:t>helmets / harnesses</a:t>
            </a:r>
            <a:r>
              <a:rPr lang="en-US" sz="2400" dirty="0">
                <a:latin typeface="Grandview Display"/>
                <a:ea typeface="Arial"/>
                <a:cs typeface="Arial"/>
              </a:rPr>
              <a:t>​</a:t>
            </a:r>
          </a:p>
          <a:p>
            <a:pPr marL="285750" indent="-285750">
              <a:lnSpc>
                <a:spcPts val="1875"/>
              </a:lnSpc>
              <a:buFont typeface="Arial"/>
              <a:buChar char="•"/>
            </a:pPr>
            <a:r>
              <a:rPr lang="en-US" sz="2400" baseline="0" dirty="0">
                <a:latin typeface="Grandview Display"/>
                <a:ea typeface="Arial"/>
                <a:cs typeface="Arial"/>
              </a:rPr>
              <a:t>trained staff</a:t>
            </a:r>
            <a:r>
              <a:rPr lang="en-US" sz="2400" dirty="0">
                <a:latin typeface="Grandview Display"/>
                <a:ea typeface="Arial"/>
                <a:cs typeface="Arial"/>
              </a:rPr>
              <a:t>​</a:t>
            </a:r>
          </a:p>
          <a:p>
            <a:pPr marL="285750" lvl="0" indent="-285750">
              <a:lnSpc>
                <a:spcPts val="1875"/>
              </a:lnSpc>
              <a:buFont typeface="Arial"/>
              <a:buChar char="•"/>
            </a:pPr>
            <a:r>
              <a:rPr lang="en-US" sz="2400" baseline="0" dirty="0">
                <a:latin typeface="Grandview Display"/>
                <a:ea typeface="Arial"/>
                <a:cs typeface="Arial"/>
              </a:rPr>
              <a:t>adult supervision at all times</a:t>
            </a:r>
          </a:p>
          <a:p>
            <a:pPr marL="285750" indent="-285750">
              <a:lnSpc>
                <a:spcPts val="1875"/>
              </a:lnSpc>
              <a:buFont typeface="Arial"/>
              <a:buChar char="•"/>
            </a:pPr>
            <a:r>
              <a:rPr lang="en-US" sz="2400" dirty="0">
                <a:cs typeface="Arial"/>
              </a:rPr>
              <a:t>First aid trained </a:t>
            </a:r>
          </a:p>
        </p:txBody>
      </p:sp>
    </p:spTree>
    <p:extLst>
      <p:ext uri="{BB962C8B-B14F-4D97-AF65-F5344CB8AC3E}">
        <p14:creationId xmlns:p14="http://schemas.microsoft.com/office/powerpoint/2010/main" val="1468338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29AC1-0F35-3606-478F-7F2754208133}"/>
              </a:ext>
            </a:extLst>
          </p:cNvPr>
          <p:cNvSpPr>
            <a:spLocks noGrp="1"/>
          </p:cNvSpPr>
          <p:nvPr>
            <p:ph type="title"/>
          </p:nvPr>
        </p:nvSpPr>
        <p:spPr/>
        <p:txBody>
          <a:bodyPr/>
          <a:lstStyle/>
          <a:p>
            <a:r>
              <a:rPr lang="en-US" dirty="0"/>
              <a:t>Accommodation </a:t>
            </a:r>
          </a:p>
        </p:txBody>
      </p:sp>
      <p:pic>
        <p:nvPicPr>
          <p:cNvPr id="3" name="Picture 2" descr="A building with picnic tables and a deck&#10;&#10;AI-generated content may be incorrect.">
            <a:extLst>
              <a:ext uri="{FF2B5EF4-FFF2-40B4-BE49-F238E27FC236}">
                <a16:creationId xmlns:a16="http://schemas.microsoft.com/office/drawing/2014/main" id="{A25D02AA-2C18-8770-6079-303C108EB842}"/>
              </a:ext>
            </a:extLst>
          </p:cNvPr>
          <p:cNvPicPr>
            <a:picLocks noChangeAspect="1"/>
          </p:cNvPicPr>
          <p:nvPr/>
        </p:nvPicPr>
        <p:blipFill>
          <a:blip r:embed="rId2"/>
          <a:stretch>
            <a:fillRect/>
          </a:stretch>
        </p:blipFill>
        <p:spPr>
          <a:xfrm>
            <a:off x="4871013" y="858455"/>
            <a:ext cx="6655444" cy="4938532"/>
          </a:xfrm>
          <a:prstGeom prst="rect">
            <a:avLst/>
          </a:prstGeom>
        </p:spPr>
      </p:pic>
      <p:sp>
        <p:nvSpPr>
          <p:cNvPr id="4" name="TextBox 3">
            <a:extLst>
              <a:ext uri="{FF2B5EF4-FFF2-40B4-BE49-F238E27FC236}">
                <a16:creationId xmlns:a16="http://schemas.microsoft.com/office/drawing/2014/main" id="{4AB9EB36-6B3E-2826-5228-251DC988A93D}"/>
              </a:ext>
            </a:extLst>
          </p:cNvPr>
          <p:cNvSpPr txBox="1"/>
          <p:nvPr/>
        </p:nvSpPr>
        <p:spPr>
          <a:xfrm>
            <a:off x="762000" y="2473739"/>
            <a:ext cx="3339547"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Rooms sleep 4 – 8 children</a:t>
            </a:r>
          </a:p>
          <a:p>
            <a:r>
              <a:rPr lang="en-US"/>
              <a:t>Same sex</a:t>
            </a:r>
            <a:endParaRPr lang="en-US" dirty="0"/>
          </a:p>
          <a:p>
            <a:r>
              <a:rPr lang="en-US" dirty="0"/>
              <a:t>Adults stay in the same building </a:t>
            </a:r>
          </a:p>
          <a:p>
            <a:r>
              <a:rPr lang="en-US" dirty="0"/>
              <a:t>External door locks </a:t>
            </a:r>
          </a:p>
          <a:p>
            <a:endParaRPr lang="en-US" dirty="0"/>
          </a:p>
          <a:p>
            <a:r>
              <a:rPr lang="en-US" dirty="0"/>
              <a:t>Children guarantee at least 1 friend – staff will decide on room allocations. </a:t>
            </a:r>
          </a:p>
        </p:txBody>
      </p:sp>
    </p:spTree>
    <p:extLst>
      <p:ext uri="{BB962C8B-B14F-4D97-AF65-F5344CB8AC3E}">
        <p14:creationId xmlns:p14="http://schemas.microsoft.com/office/powerpoint/2010/main" val="1898862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BB620-A4D9-B9CB-B007-4AC409C173E6}"/>
              </a:ext>
            </a:extLst>
          </p:cNvPr>
          <p:cNvSpPr>
            <a:spLocks noGrp="1"/>
          </p:cNvSpPr>
          <p:nvPr>
            <p:ph type="title"/>
          </p:nvPr>
        </p:nvSpPr>
        <p:spPr/>
        <p:txBody>
          <a:bodyPr/>
          <a:lstStyle/>
          <a:p>
            <a:r>
              <a:rPr lang="en-US" dirty="0"/>
              <a:t>Kit List</a:t>
            </a:r>
          </a:p>
        </p:txBody>
      </p:sp>
      <p:pic>
        <p:nvPicPr>
          <p:cNvPr id="3" name="Picture 2" descr="A white text on a black background&#10;&#10;AI-generated content may be incorrect.">
            <a:extLst>
              <a:ext uri="{FF2B5EF4-FFF2-40B4-BE49-F238E27FC236}">
                <a16:creationId xmlns:a16="http://schemas.microsoft.com/office/drawing/2014/main" id="{F2C5C295-B79E-F3B5-8E11-834380FF65BF}"/>
              </a:ext>
            </a:extLst>
          </p:cNvPr>
          <p:cNvPicPr>
            <a:picLocks noChangeAspect="1"/>
          </p:cNvPicPr>
          <p:nvPr/>
        </p:nvPicPr>
        <p:blipFill>
          <a:blip r:embed="rId2"/>
          <a:stretch>
            <a:fillRect/>
          </a:stretch>
        </p:blipFill>
        <p:spPr>
          <a:xfrm>
            <a:off x="5492198" y="128588"/>
            <a:ext cx="5448300" cy="6600825"/>
          </a:xfrm>
          <a:prstGeom prst="rect">
            <a:avLst/>
          </a:prstGeom>
        </p:spPr>
      </p:pic>
      <p:sp>
        <p:nvSpPr>
          <p:cNvPr id="4" name="TextBox 3">
            <a:extLst>
              <a:ext uri="{FF2B5EF4-FFF2-40B4-BE49-F238E27FC236}">
                <a16:creationId xmlns:a16="http://schemas.microsoft.com/office/drawing/2014/main" id="{D4D99257-F1CF-E1AA-6D10-202C93188EF6}"/>
              </a:ext>
            </a:extLst>
          </p:cNvPr>
          <p:cNvSpPr txBox="1"/>
          <p:nvPr/>
        </p:nvSpPr>
        <p:spPr>
          <a:xfrm>
            <a:off x="1013791" y="4989443"/>
            <a:ext cx="20364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Label everything!</a:t>
            </a:r>
          </a:p>
        </p:txBody>
      </p:sp>
    </p:spTree>
    <p:extLst>
      <p:ext uri="{BB962C8B-B14F-4D97-AF65-F5344CB8AC3E}">
        <p14:creationId xmlns:p14="http://schemas.microsoft.com/office/powerpoint/2010/main" val="715824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BA28C-6DCE-28B3-74B6-4B14C4D985C5}"/>
              </a:ext>
            </a:extLst>
          </p:cNvPr>
          <p:cNvSpPr>
            <a:spLocks noGrp="1"/>
          </p:cNvSpPr>
          <p:nvPr>
            <p:ph type="title"/>
          </p:nvPr>
        </p:nvSpPr>
        <p:spPr>
          <a:xfrm>
            <a:off x="651122" y="300384"/>
            <a:ext cx="10890929" cy="1097280"/>
          </a:xfrm>
        </p:spPr>
        <p:txBody>
          <a:bodyPr/>
          <a:lstStyle/>
          <a:p>
            <a:r>
              <a:rPr lang="en-US" dirty="0"/>
              <a:t>FAQ</a:t>
            </a:r>
          </a:p>
        </p:txBody>
      </p:sp>
      <p:sp>
        <p:nvSpPr>
          <p:cNvPr id="3" name="TextBox 2">
            <a:extLst>
              <a:ext uri="{FF2B5EF4-FFF2-40B4-BE49-F238E27FC236}">
                <a16:creationId xmlns:a16="http://schemas.microsoft.com/office/drawing/2014/main" id="{9BD10195-3A89-ADBB-3082-52FA6B46FAB0}"/>
              </a:ext>
            </a:extLst>
          </p:cNvPr>
          <p:cNvSpPr txBox="1"/>
          <p:nvPr/>
        </p:nvSpPr>
        <p:spPr>
          <a:xfrm>
            <a:off x="229704" y="1256747"/>
            <a:ext cx="11732591" cy="58252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2475"/>
              </a:lnSpc>
            </a:pPr>
            <a:r>
              <a:rPr lang="en-US" sz="1600" b="1" dirty="0"/>
              <a:t>Can my child bring a phone?</a:t>
            </a:r>
          </a:p>
          <a:p>
            <a:pPr>
              <a:lnSpc>
                <a:spcPts val="2475"/>
              </a:lnSpc>
            </a:pPr>
            <a:r>
              <a:rPr lang="en-US" sz="1600" dirty="0"/>
              <a:t>No devices (mobile phones, tablets, air tags or smart watches) are allowed.  </a:t>
            </a:r>
          </a:p>
          <a:p>
            <a:pPr>
              <a:lnSpc>
                <a:spcPts val="2475"/>
              </a:lnSpc>
            </a:pPr>
            <a:r>
              <a:rPr lang="en-US" sz="1600" b="1" dirty="0"/>
              <a:t>How can I contact my child?</a:t>
            </a:r>
          </a:p>
          <a:p>
            <a:pPr>
              <a:lnSpc>
                <a:spcPts val="2475"/>
              </a:lnSpc>
            </a:pPr>
            <a:r>
              <a:rPr lang="en-US" sz="1600" dirty="0"/>
              <a:t>No contact is allowed – we will post throughout the day online. If there was an emergency, we will contact you. If you have an emergency, contact the school and they will contact the staff member in charge. </a:t>
            </a:r>
          </a:p>
          <a:p>
            <a:pPr>
              <a:lnSpc>
                <a:spcPts val="2475"/>
              </a:lnSpc>
            </a:pPr>
            <a:r>
              <a:rPr lang="en-US" sz="1600" b="1" dirty="0"/>
              <a:t>Can my child bring games?</a:t>
            </a:r>
          </a:p>
          <a:p>
            <a:pPr>
              <a:lnSpc>
                <a:spcPts val="2475"/>
              </a:lnSpc>
            </a:pPr>
            <a:r>
              <a:rPr lang="en-US" sz="1600" dirty="0"/>
              <a:t>The children can bring cards/games to play, however they are responsible for them, and staff will not be able to look after them. ​</a:t>
            </a:r>
          </a:p>
          <a:p>
            <a:pPr>
              <a:lnSpc>
                <a:spcPts val="2475"/>
              </a:lnSpc>
            </a:pPr>
            <a:r>
              <a:rPr lang="en-US" sz="1600" b="1" dirty="0"/>
              <a:t>What are the timings of the trip?</a:t>
            </a:r>
          </a:p>
          <a:p>
            <a:pPr>
              <a:lnSpc>
                <a:spcPts val="2475"/>
              </a:lnSpc>
            </a:pPr>
            <a:r>
              <a:rPr lang="en-US" sz="1600" dirty="0"/>
              <a:t>Children will arrive at normal time on the Wednesday and be home in time for pick up on the Friday. ​</a:t>
            </a:r>
          </a:p>
          <a:p>
            <a:pPr>
              <a:lnSpc>
                <a:spcPts val="2475"/>
              </a:lnSpc>
            </a:pPr>
            <a:r>
              <a:rPr lang="en-US" sz="1600" b="1" dirty="0"/>
              <a:t>Can my child bring snacks?</a:t>
            </a:r>
          </a:p>
          <a:p>
            <a:pPr>
              <a:lnSpc>
                <a:spcPts val="2475"/>
              </a:lnSpc>
            </a:pPr>
            <a:r>
              <a:rPr lang="en-US" sz="1600" dirty="0"/>
              <a:t>No snacks are allowed – any food found will be confiscated. </a:t>
            </a:r>
          </a:p>
          <a:p>
            <a:pPr>
              <a:lnSpc>
                <a:spcPts val="2475"/>
              </a:lnSpc>
            </a:pPr>
            <a:r>
              <a:rPr lang="en-US" sz="1600" b="1" dirty="0"/>
              <a:t>What happens if my child doesn't like an activity? </a:t>
            </a:r>
          </a:p>
          <a:p>
            <a:pPr>
              <a:lnSpc>
                <a:spcPts val="2475"/>
              </a:lnSpc>
            </a:pPr>
            <a:r>
              <a:rPr lang="en-GB" sz="1600" dirty="0"/>
              <a:t>If a child does not take part in an activity, they will remain with the group and watch their peers but we will encourage them to have a go. </a:t>
            </a:r>
          </a:p>
          <a:p>
            <a:pPr>
              <a:lnSpc>
                <a:spcPts val="2475"/>
              </a:lnSpc>
            </a:pPr>
            <a:r>
              <a:rPr lang="en-US" sz="1600" b="1" dirty="0"/>
              <a:t>My child is fussy / has allergies what if they don't eat?</a:t>
            </a:r>
          </a:p>
          <a:p>
            <a:pPr>
              <a:lnSpc>
                <a:spcPts val="2475"/>
              </a:lnSpc>
            </a:pPr>
            <a:r>
              <a:rPr lang="en-US" sz="1600" dirty="0"/>
              <a:t>All allergens are catered for. There is lots of choice and we usually find on school trips that children will eat as they are with their peers.</a:t>
            </a:r>
          </a:p>
          <a:p>
            <a:pPr>
              <a:lnSpc>
                <a:spcPts val="2475"/>
              </a:lnSpc>
            </a:pPr>
            <a:endParaRPr lang="en-US" sz="1600" dirty="0"/>
          </a:p>
        </p:txBody>
      </p:sp>
    </p:spTree>
    <p:extLst>
      <p:ext uri="{BB962C8B-B14F-4D97-AF65-F5344CB8AC3E}">
        <p14:creationId xmlns:p14="http://schemas.microsoft.com/office/powerpoint/2010/main" val="1604703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19D7D-9EA7-51E3-B2A6-2754701424CA}"/>
              </a:ext>
            </a:extLst>
          </p:cNvPr>
          <p:cNvSpPr>
            <a:spLocks noGrp="1"/>
          </p:cNvSpPr>
          <p:nvPr>
            <p:ph type="title"/>
          </p:nvPr>
        </p:nvSpPr>
        <p:spPr/>
        <p:txBody>
          <a:bodyPr/>
          <a:lstStyle/>
          <a:p>
            <a:r>
              <a:rPr lang="en-US" dirty="0"/>
              <a:t>Any other questions?</a:t>
            </a:r>
          </a:p>
        </p:txBody>
      </p:sp>
    </p:spTree>
    <p:extLst>
      <p:ext uri="{BB962C8B-B14F-4D97-AF65-F5344CB8AC3E}">
        <p14:creationId xmlns:p14="http://schemas.microsoft.com/office/powerpoint/2010/main" val="760683934"/>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DashVTI</vt:lpstr>
      <vt:lpstr>Longridge Residential </vt:lpstr>
      <vt:lpstr>When: 20th May – 22nd May 2026  Who:  Fire Class (current year 4 and 5 pupils)  Where:  Marlow, Buckinghamshire </vt:lpstr>
      <vt:lpstr>Why go?</vt:lpstr>
      <vt:lpstr>What are the activities? </vt:lpstr>
      <vt:lpstr>PowerPoint Presentation</vt:lpstr>
      <vt:lpstr>PowerPoint Presentation</vt:lpstr>
      <vt:lpstr>PowerPoint Presentation</vt:lpstr>
      <vt:lpstr>PowerPoint Presentation</vt:lpstr>
      <vt:lpstr>Typical Timetable </vt:lpstr>
      <vt:lpstr>Food – menu will be confirmed nearer the time</vt:lpstr>
      <vt:lpstr>Costings </vt:lpstr>
      <vt:lpstr>Is my child safe?   </vt:lpstr>
      <vt:lpstr>Accommodation </vt:lpstr>
      <vt:lpstr>Kit List</vt:lpstr>
      <vt:lpstr>FAQ</vt:lpstr>
      <vt:lpstr>Any other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276</cp:revision>
  <dcterms:created xsi:type="dcterms:W3CDTF">2025-03-31T13:32:02Z</dcterms:created>
  <dcterms:modified xsi:type="dcterms:W3CDTF">2025-05-19T08:25:09Z</dcterms:modified>
</cp:coreProperties>
</file>