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64" r:id="rId2"/>
    <p:sldId id="283" r:id="rId3"/>
    <p:sldId id="284" r:id="rId4"/>
    <p:sldId id="282" r:id="rId5"/>
    <p:sldId id="271" r:id="rId6"/>
    <p:sldId id="280" r:id="rId7"/>
    <p:sldId id="272" r:id="rId8"/>
    <p:sldId id="273" r:id="rId9"/>
    <p:sldId id="281" r:id="rId10"/>
    <p:sldId id="287" r:id="rId11"/>
    <p:sldId id="286" r:id="rId12"/>
    <p:sldId id="274" r:id="rId13"/>
    <p:sldId id="288" r:id="rId14"/>
    <p:sldId id="275" r:id="rId15"/>
    <p:sldId id="289" r:id="rId16"/>
    <p:sldId id="276" r:id="rId17"/>
    <p:sldId id="290" r:id="rId18"/>
    <p:sldId id="277" r:id="rId19"/>
    <p:sldId id="291" r:id="rId20"/>
    <p:sldId id="278" r:id="rId21"/>
    <p:sldId id="292" r:id="rId22"/>
    <p:sldId id="279" r:id="rId23"/>
    <p:sldId id="293" r:id="rId24"/>
    <p:sldId id="285" r:id="rId2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Sassoon Infant Rg" panose="02000503030000020003" pitchFamily="50" charset="0"/>
      <p:regular r:id="rId32"/>
      <p:bold r:id="rId33"/>
    </p:embeddedFont>
    <p:embeddedFont>
      <p:font typeface="Twinkl" panose="020B0604020202020204" pitchFamily="2" charset="0"/>
      <p:regular r:id="rId34"/>
      <p:bold r:id="rId35"/>
    </p:embeddedFont>
    <p:embeddedFont>
      <p:font typeface="Twinkl SemiBold" pitchFamily="2" charset="0"/>
      <p:bold r:id="rId3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9441"/>
    <a:srgbClr val="87BD31"/>
    <a:srgbClr val="F9AE00"/>
    <a:srgbClr val="D81D32"/>
    <a:srgbClr val="E52122"/>
    <a:srgbClr val="ED6D76"/>
    <a:srgbClr val="BE0928"/>
    <a:srgbClr val="013F7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1261" y="45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D7AB41-D38D-423C-A7B8-FF2BA003077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9319D5-A387-471F-8476-CC6070F0DCB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4A642F0-3E2E-4E1A-BB04-E1A157EED3D3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3BD32A-4162-48DC-82E9-AEC605A89D1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2F7231-2C0B-42A4-A32E-5B205C05CB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439559E0-45A0-4C7A-9F5D-5DA1C2CD46C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75601D0-9B6B-442D-9890-BDBC8D0634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F7B57B-BCC7-4ABE-87C9-3A544CD4411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A5E9FED-7A7B-4591-82CA-83130F5ABFAA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9BE21A6-289A-4F77-8E54-2EBFE49BCAE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13C5547-2E01-45C6-8E47-9ADC8FC78C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41BAC9-A6DD-44B9-BBD4-64E2D6303CC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246486-9661-4966-847B-2CF638C5AE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A8E76DB-7CCB-40D7-A1E4-39F93E0C373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AB691CBE-547F-4731-AA10-1C1C7F228D28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FF2A7A99-8F5E-44CC-AAEA-372D91DAF8C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5625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0A59A03-2ACA-4505-B8F4-66532F9E0EF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152FBF3A-9394-441F-99B8-1610B44C04B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8600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04573068-5A31-43E1-9A1A-65638FDCB40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8888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2020258F-31C7-4FFC-AEF4-2850E5885B57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07471043-2E29-49BA-9A78-C6203F84CC08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480004D-A36A-4E7D-8C66-E5D5CC426263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78C9D60-8813-4948-8B5F-CF4FE1872785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21734D59-BC7E-4531-BD79-0457A54324C7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150748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A2ACB03-C578-43A0-9C22-A0FD39D150A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355E0281-4DED-4C98-AD1B-92AF3BA16C9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5378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>
            <a:extLst>
              <a:ext uri="{FF2B5EF4-FFF2-40B4-BE49-F238E27FC236}">
                <a16:creationId xmlns:a16="http://schemas.microsoft.com/office/drawing/2014/main" id="{D95DC3F9-B2D0-4724-BAB5-610ACA27C03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>
            <a:extLst>
              <a:ext uri="{FF2B5EF4-FFF2-40B4-BE49-F238E27FC236}">
                <a16:creationId xmlns:a16="http://schemas.microsoft.com/office/drawing/2014/main" id="{D934D24D-4960-440F-8DEB-13E072CE13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Text Placeholder 2">
            <a:extLst>
              <a:ext uri="{FF2B5EF4-FFF2-40B4-BE49-F238E27FC236}">
                <a16:creationId xmlns:a16="http://schemas.microsoft.com/office/drawing/2014/main" id="{0DAB2750-11C7-4B33-9678-F9F6256F21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3" r:id="rId1"/>
    <p:sldLayoutId id="2147483774" r:id="rId2"/>
    <p:sldLayoutId id="2147483775" r:id="rId3"/>
    <p:sldLayoutId id="2147483776" r:id="rId4"/>
    <p:sldLayoutId id="214748377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youtube.com/watch?v=DIluoGcCKNg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0HTi8ZI6l04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21BD5976-2C4D-4249-92AA-638212BB8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1054100"/>
            <a:ext cx="8220075" cy="3582988"/>
          </a:xfrm>
        </p:spPr>
        <p:txBody>
          <a:bodyPr/>
          <a:lstStyle/>
          <a:p>
            <a:pPr algn="ctr"/>
            <a:br>
              <a:rPr lang="en-GB" altLang="en-US" sz="6000" dirty="0"/>
            </a:br>
            <a:br>
              <a:rPr lang="en-GB" altLang="en-US" sz="6000" dirty="0"/>
            </a:br>
            <a:br>
              <a:rPr lang="en-GB" altLang="en-US" sz="6000" dirty="0"/>
            </a:br>
            <a:r>
              <a:rPr lang="en-GB" altLang="en-US" sz="6000" dirty="0"/>
              <a:t>January 2021</a:t>
            </a:r>
            <a:br>
              <a:rPr lang="en-GB" altLang="en-US" sz="6000" dirty="0"/>
            </a:br>
            <a:br>
              <a:rPr lang="en-GB" altLang="en-US" dirty="0"/>
            </a:br>
            <a:r>
              <a:rPr lang="en-GB" altLang="en-US" sz="6000" u="sng" dirty="0"/>
              <a:t>How to stay safe near the roads in winter</a:t>
            </a:r>
          </a:p>
        </p:txBody>
      </p:sp>
      <p:pic>
        <p:nvPicPr>
          <p:cNvPr id="3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C6C3F9EA-6A1A-4A8A-A7C1-04742BEA74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17" y="517525"/>
            <a:ext cx="1638300" cy="2038350"/>
          </a:xfrm>
          <a:prstGeom prst="rect">
            <a:avLst/>
          </a:prstGeom>
        </p:spPr>
      </p:pic>
      <p:pic>
        <p:nvPicPr>
          <p:cNvPr id="5" name="Picture 4" descr="A group of people holding hands&#10;&#10;Description automatically generated with low confidence">
            <a:extLst>
              <a:ext uri="{FF2B5EF4-FFF2-40B4-BE49-F238E27FC236}">
                <a16:creationId xmlns:a16="http://schemas.microsoft.com/office/drawing/2014/main" id="{0D5E12E4-7B33-4BC8-8B7E-28330E9ACF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5885" y="517525"/>
            <a:ext cx="1695796" cy="173320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86DC790F-60E8-4169-A32B-27AB64FB4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1054100"/>
            <a:ext cx="8220075" cy="3582988"/>
          </a:xfrm>
        </p:spPr>
        <p:txBody>
          <a:bodyPr/>
          <a:lstStyle/>
          <a:p>
            <a:pPr algn="ctr"/>
            <a:br>
              <a:rPr lang="en-GB" altLang="en-US" sz="6000"/>
            </a:br>
            <a:br>
              <a:rPr lang="en-GB" altLang="en-US" sz="6000"/>
            </a:br>
            <a:endParaRPr lang="en-GB" altLang="en-US" sz="6000" u="sng"/>
          </a:p>
        </p:txBody>
      </p:sp>
      <p:pic>
        <p:nvPicPr>
          <p:cNvPr id="10243" name="Picture 3">
            <a:extLst>
              <a:ext uri="{FF2B5EF4-FFF2-40B4-BE49-F238E27FC236}">
                <a16:creationId xmlns:a16="http://schemas.microsoft.com/office/drawing/2014/main" id="{8A22332F-85B0-4AB1-827F-2B913E51B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8" y="2184400"/>
            <a:ext cx="7145337" cy="428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Box 4">
            <a:extLst>
              <a:ext uri="{FF2B5EF4-FFF2-40B4-BE49-F238E27FC236}">
                <a16:creationId xmlns:a16="http://schemas.microsoft.com/office/drawing/2014/main" id="{2A4FA166-148F-421E-9C98-F4FFC14960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2188" y="706438"/>
            <a:ext cx="696277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500" b="1">
                <a:solidFill>
                  <a:schemeClr val="tx1"/>
                </a:solidFill>
              </a:rPr>
              <a:t>How do you stay safe near the roads?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472C56E1-ECCC-4D54-8427-9D1C78EBB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1054100"/>
            <a:ext cx="8220075" cy="3582988"/>
          </a:xfrm>
        </p:spPr>
        <p:txBody>
          <a:bodyPr/>
          <a:lstStyle/>
          <a:p>
            <a:pPr algn="ctr"/>
            <a:br>
              <a:rPr lang="en-GB" altLang="en-US" sz="6000"/>
            </a:br>
            <a:br>
              <a:rPr lang="en-GB" altLang="en-US" sz="6000"/>
            </a:br>
            <a:endParaRPr lang="en-GB" altLang="en-US" sz="6000" u="sng"/>
          </a:p>
        </p:txBody>
      </p:sp>
      <p:sp>
        <p:nvSpPr>
          <p:cNvPr id="11267" name="TextBox 4">
            <a:extLst>
              <a:ext uri="{FF2B5EF4-FFF2-40B4-BE49-F238E27FC236}">
                <a16:creationId xmlns:a16="http://schemas.microsoft.com/office/drawing/2014/main" id="{9CEABAEC-78C5-4D54-9238-5324818DC3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9300" y="652463"/>
            <a:ext cx="8097838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</a:rPr>
              <a:t>Click the link to listen to the song about crossing the road safely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2944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'Safe cross code' song</a:t>
            </a:r>
            <a:endParaRPr lang="en-GB" altLang="en-US" dirty="0">
              <a:solidFill>
                <a:srgbClr val="029441"/>
              </a:solidFill>
            </a:endParaRPr>
          </a:p>
        </p:txBody>
      </p:sp>
      <p:pic>
        <p:nvPicPr>
          <p:cNvPr id="11268" name="Picture 1">
            <a:extLst>
              <a:ext uri="{FF2B5EF4-FFF2-40B4-BE49-F238E27FC236}">
                <a16:creationId xmlns:a16="http://schemas.microsoft.com/office/drawing/2014/main" id="{3652C166-FDDE-463A-87D3-ED005137E9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963" y="1112838"/>
            <a:ext cx="4286250" cy="55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6F0113B7-AD60-463E-A964-FC6643ED0A6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Road Safety in Winter</a:t>
            </a:r>
          </a:p>
        </p:txBody>
      </p:sp>
      <p:sp>
        <p:nvSpPr>
          <p:cNvPr id="12291" name="Rectangle 4">
            <a:extLst>
              <a:ext uri="{FF2B5EF4-FFF2-40B4-BE49-F238E27FC236}">
                <a16:creationId xmlns:a16="http://schemas.microsoft.com/office/drawing/2014/main" id="{B2A1733D-DEA3-4ED3-BC1E-EF532846B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1376363"/>
            <a:ext cx="7632700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b="1">
                <a:solidFill>
                  <a:schemeClr val="tx1"/>
                </a:solidFill>
              </a:rPr>
              <a:t>Why do you have to be extra careful when out walking near roads in the winter?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D4C9E07-5A5E-425C-B80A-D1571E4CD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263" y="2224088"/>
            <a:ext cx="1366837" cy="154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AE1B76D-542E-4064-8155-36CB001A09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525" y="2222500"/>
            <a:ext cx="1863725" cy="113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865346E6-D7B8-41C9-8E22-B5BE0D47E9D7}"/>
              </a:ext>
            </a:extLst>
          </p:cNvPr>
          <p:cNvGrpSpPr>
            <a:grpSpLocks/>
          </p:cNvGrpSpPr>
          <p:nvPr/>
        </p:nvGrpSpPr>
        <p:grpSpPr bwMode="auto">
          <a:xfrm>
            <a:off x="1946275" y="3611563"/>
            <a:ext cx="1458913" cy="1735137"/>
            <a:chOff x="1799590" y="3655040"/>
            <a:chExt cx="1458162" cy="1735924"/>
          </a:xfrm>
        </p:grpSpPr>
        <p:pic>
          <p:nvPicPr>
            <p:cNvPr id="12301" name="Picture 14">
              <a:extLst>
                <a:ext uri="{FF2B5EF4-FFF2-40B4-BE49-F238E27FC236}">
                  <a16:creationId xmlns:a16="http://schemas.microsoft.com/office/drawing/2014/main" id="{FEB57674-EF9B-461C-B296-83C69F14AB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9590" y="4349420"/>
              <a:ext cx="1458162" cy="1041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2" name="Picture 16">
              <a:extLst>
                <a:ext uri="{FF2B5EF4-FFF2-40B4-BE49-F238E27FC236}">
                  <a16:creationId xmlns:a16="http://schemas.microsoft.com/office/drawing/2014/main" id="{E8D41499-A609-40B1-8A92-4540AA7393A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823" t="62056" r="17876" b="-2"/>
            <a:stretch>
              <a:fillRect/>
            </a:stretch>
          </p:blipFill>
          <p:spPr bwMode="auto">
            <a:xfrm>
              <a:off x="1971278" y="3655040"/>
              <a:ext cx="1125263" cy="8177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79F698F7-13C6-4BD1-9516-733EEA44F265}"/>
              </a:ext>
            </a:extLst>
          </p:cNvPr>
          <p:cNvGrpSpPr>
            <a:grpSpLocks/>
          </p:cNvGrpSpPr>
          <p:nvPr/>
        </p:nvGrpSpPr>
        <p:grpSpPr bwMode="auto">
          <a:xfrm>
            <a:off x="4770438" y="2222500"/>
            <a:ext cx="3506787" cy="3130550"/>
            <a:chOff x="4732503" y="2223015"/>
            <a:chExt cx="3506722" cy="3129879"/>
          </a:xfrm>
        </p:grpSpPr>
        <p:pic>
          <p:nvPicPr>
            <p:cNvPr id="12299" name="Picture 24">
              <a:extLst>
                <a:ext uri="{FF2B5EF4-FFF2-40B4-BE49-F238E27FC236}">
                  <a16:creationId xmlns:a16="http://schemas.microsoft.com/office/drawing/2014/main" id="{5BB89C2C-D245-4AF4-BB2D-8DE242F23F9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2503" y="2223015"/>
              <a:ext cx="3506722" cy="2479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300" name="Picture 26">
              <a:extLst>
                <a:ext uri="{FF2B5EF4-FFF2-40B4-BE49-F238E27FC236}">
                  <a16:creationId xmlns:a16="http://schemas.microsoft.com/office/drawing/2014/main" id="{CE816407-FE69-4B93-A2D4-2C117A8C7D0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2503" y="2873236"/>
              <a:ext cx="3506722" cy="2479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F0BD857-2732-44AE-8585-07969360E2B8}"/>
              </a:ext>
            </a:extLst>
          </p:cNvPr>
          <p:cNvSpPr/>
          <p:nvPr/>
        </p:nvSpPr>
        <p:spPr>
          <a:xfrm>
            <a:off x="957263" y="5534025"/>
            <a:ext cx="3455987" cy="563563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/>
              <a:t>weather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1DBD76A-42DE-4120-B4BA-C952574F7DF0}"/>
              </a:ext>
            </a:extLst>
          </p:cNvPr>
          <p:cNvSpPr/>
          <p:nvPr/>
        </p:nvSpPr>
        <p:spPr>
          <a:xfrm>
            <a:off x="4767263" y="5534025"/>
            <a:ext cx="3509962" cy="563563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/>
              <a:t>dark mornings and nights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>
            <a:extLst>
              <a:ext uri="{FF2B5EF4-FFF2-40B4-BE49-F238E27FC236}">
                <a16:creationId xmlns:a16="http://schemas.microsoft.com/office/drawing/2014/main" id="{B9B62C71-1AE4-4F73-9079-4EA8323F9C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Weather</a:t>
            </a:r>
          </a:p>
        </p:txBody>
      </p:sp>
      <p:sp>
        <p:nvSpPr>
          <p:cNvPr id="13315" name="Rectangle 4">
            <a:extLst>
              <a:ext uri="{FF2B5EF4-FFF2-40B4-BE49-F238E27FC236}">
                <a16:creationId xmlns:a16="http://schemas.microsoft.com/office/drawing/2014/main" id="{8BEEBD7C-D328-479F-B492-98D6FAB7E6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04925"/>
            <a:ext cx="76327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weather can make it dangerous to cross the road.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DE133F0-6AFA-4913-AC3E-5DACB19499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2025" y="4430713"/>
            <a:ext cx="2208213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Pavements around the roads might be slippery. It is important to wear shoes with grips.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FA4F1C0-1009-4872-B58F-796DFAA12A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2975" y="4443413"/>
            <a:ext cx="2208213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People wear hats to keep them cosy and this can stop them from hearing the traffic.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B293A56-6042-4968-8DA2-C04449F2D5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2338" y="4430713"/>
            <a:ext cx="2208212" cy="166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it is raining or snowing, people use umbrellas or put up their hoods to keep dry. This can block their view.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77CA925F-F332-49CA-92A4-51492EC48BC5}"/>
              </a:ext>
            </a:extLst>
          </p:cNvPr>
          <p:cNvGrpSpPr>
            <a:grpSpLocks/>
          </p:cNvGrpSpPr>
          <p:nvPr/>
        </p:nvGrpSpPr>
        <p:grpSpPr bwMode="auto">
          <a:xfrm>
            <a:off x="962025" y="2016125"/>
            <a:ext cx="2208213" cy="2208213"/>
            <a:chOff x="755650" y="2016527"/>
            <a:chExt cx="2208179" cy="2208180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07A45CC-D82C-4207-BCC5-289354306724}"/>
                </a:ext>
              </a:extLst>
            </p:cNvPr>
            <p:cNvSpPr/>
            <p:nvPr/>
          </p:nvSpPr>
          <p:spPr>
            <a:xfrm>
              <a:off x="755650" y="2016527"/>
              <a:ext cx="2208179" cy="2208180"/>
            </a:xfrm>
            <a:prstGeom prst="ellipse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8" name="Picture 6">
              <a:extLst>
                <a:ext uri="{FF2B5EF4-FFF2-40B4-BE49-F238E27FC236}">
                  <a16:creationId xmlns:a16="http://schemas.microsoft.com/office/drawing/2014/main" id="{9031CCD9-D590-4BE7-8CFE-517894B932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3218" y="2016527"/>
              <a:ext cx="1758636" cy="22081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EE69529-7412-4A33-BEA0-1DBE1FCAC9A9}"/>
              </a:ext>
            </a:extLst>
          </p:cNvPr>
          <p:cNvGrpSpPr>
            <a:grpSpLocks/>
          </p:cNvGrpSpPr>
          <p:nvPr/>
        </p:nvGrpSpPr>
        <p:grpSpPr bwMode="auto">
          <a:xfrm>
            <a:off x="3482975" y="1906588"/>
            <a:ext cx="2208213" cy="2427287"/>
            <a:chOff x="3467910" y="1907032"/>
            <a:chExt cx="2208179" cy="2427168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3B54DC1-147F-4C56-8A20-876FA2D4AAE6}"/>
                </a:ext>
              </a:extLst>
            </p:cNvPr>
            <p:cNvSpPr/>
            <p:nvPr/>
          </p:nvSpPr>
          <p:spPr>
            <a:xfrm>
              <a:off x="3467910" y="2016564"/>
              <a:ext cx="2208179" cy="2208105"/>
            </a:xfrm>
            <a:prstGeom prst="ellipse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6" name="Picture 8">
              <a:extLst>
                <a:ext uri="{FF2B5EF4-FFF2-40B4-BE49-F238E27FC236}">
                  <a16:creationId xmlns:a16="http://schemas.microsoft.com/office/drawing/2014/main" id="{42CF26C9-FDF7-4BC6-A947-D2E37A0D73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8133" y="1907032"/>
              <a:ext cx="867734" cy="2427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6A7A344C-85B7-40EC-951B-DF58B4ADCAE9}"/>
              </a:ext>
            </a:extLst>
          </p:cNvPr>
          <p:cNvGrpSpPr>
            <a:grpSpLocks/>
          </p:cNvGrpSpPr>
          <p:nvPr/>
        </p:nvGrpSpPr>
        <p:grpSpPr bwMode="auto">
          <a:xfrm>
            <a:off x="6002338" y="1906588"/>
            <a:ext cx="2208212" cy="2427287"/>
            <a:chOff x="6180171" y="1907032"/>
            <a:chExt cx="2208179" cy="2427168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02EBE237-2F31-460F-94D6-D493425B0492}"/>
                </a:ext>
              </a:extLst>
            </p:cNvPr>
            <p:cNvSpPr/>
            <p:nvPr/>
          </p:nvSpPr>
          <p:spPr>
            <a:xfrm>
              <a:off x="6180171" y="2016564"/>
              <a:ext cx="2208179" cy="2208105"/>
            </a:xfrm>
            <a:prstGeom prst="ellipse">
              <a:avLst/>
            </a:prstGeom>
            <a:solidFill>
              <a:srgbClr val="AFDE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4" name="Picture 31">
              <a:extLst>
                <a:ext uri="{FF2B5EF4-FFF2-40B4-BE49-F238E27FC236}">
                  <a16:creationId xmlns:a16="http://schemas.microsoft.com/office/drawing/2014/main" id="{E67B5BE6-D605-4DF8-BFA0-DA37213947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01676" y="1907032"/>
              <a:ext cx="1556687" cy="2427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41754716-95FD-41BD-9442-6AF34BCA8A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Be Bright, Be Seen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id="{DCA27627-A6B4-4A42-9A12-2D7FEB70A0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Why are bright clothes and reflective clothing important in the winter?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F0BD857-2732-44AE-8585-07969360E2B8}"/>
              </a:ext>
            </a:extLst>
          </p:cNvPr>
          <p:cNvSpPr/>
          <p:nvPr/>
        </p:nvSpPr>
        <p:spPr>
          <a:xfrm>
            <a:off x="957263" y="5534025"/>
            <a:ext cx="3455987" cy="563563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/>
              <a:t>wear bright clothes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1DBD76A-42DE-4120-B4BA-C952574F7DF0}"/>
              </a:ext>
            </a:extLst>
          </p:cNvPr>
          <p:cNvSpPr/>
          <p:nvPr/>
        </p:nvSpPr>
        <p:spPr>
          <a:xfrm>
            <a:off x="4767263" y="5534025"/>
            <a:ext cx="3509962" cy="563563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>
                <a:ln>
                  <a:solidFill>
                    <a:schemeClr val="tx1"/>
                  </a:solidFill>
                </a:ln>
              </a:rPr>
              <a:t>wear reflective clothing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B9131D8-62F0-41DB-AAA3-BCF92BFDC1D1}"/>
              </a:ext>
            </a:extLst>
          </p:cNvPr>
          <p:cNvGrpSpPr>
            <a:grpSpLocks/>
          </p:cNvGrpSpPr>
          <p:nvPr/>
        </p:nvGrpSpPr>
        <p:grpSpPr bwMode="auto">
          <a:xfrm>
            <a:off x="957263" y="2217738"/>
            <a:ext cx="3455987" cy="3135312"/>
            <a:chOff x="1679064" y="2872860"/>
            <a:chExt cx="2734186" cy="2480189"/>
          </a:xfrm>
        </p:grpSpPr>
        <p:pic>
          <p:nvPicPr>
            <p:cNvPr id="14345" name="Picture 2">
              <a:extLst>
                <a:ext uri="{FF2B5EF4-FFF2-40B4-BE49-F238E27FC236}">
                  <a16:creationId xmlns:a16="http://schemas.microsoft.com/office/drawing/2014/main" id="{CC2BB441-EDF2-4BAA-AA9C-52D07611F6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9064" y="2872860"/>
              <a:ext cx="1340390" cy="2048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6" name="Picture 4">
              <a:extLst>
                <a:ext uri="{FF2B5EF4-FFF2-40B4-BE49-F238E27FC236}">
                  <a16:creationId xmlns:a16="http://schemas.microsoft.com/office/drawing/2014/main" id="{48BD78C7-14FD-43C9-B7EA-8383AFBCA62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8294" y="3353232"/>
              <a:ext cx="1614956" cy="1999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949FEE77-5326-4A2C-8444-BA2BFA64C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025" y="2279650"/>
            <a:ext cx="1976438" cy="276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1">
            <a:extLst>
              <a:ext uri="{FF2B5EF4-FFF2-40B4-BE49-F238E27FC236}">
                <a16:creationId xmlns:a16="http://schemas.microsoft.com/office/drawing/2014/main" id="{7BFD0A1E-F738-488B-9E1A-A929654F8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367"/>
          <a:stretch>
            <a:fillRect/>
          </a:stretch>
        </p:blipFill>
        <p:spPr bwMode="auto">
          <a:xfrm>
            <a:off x="755650" y="765175"/>
            <a:ext cx="7632700" cy="326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20">
            <a:extLst>
              <a:ext uri="{FF2B5EF4-FFF2-40B4-BE49-F238E27FC236}">
                <a16:creationId xmlns:a16="http://schemas.microsoft.com/office/drawing/2014/main" id="{341ADAEF-8611-4F2F-B5B0-5060840B0B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76517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4400">
                <a:solidFill>
                  <a:srgbClr val="FFE001"/>
                </a:solidFill>
                <a:latin typeface="Twinkl" pitchFamily="2" charset="0"/>
              </a:rPr>
              <a:t>Be Bright, Be Seen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36CD022-CE8A-4A55-A650-46E3720F7C09}"/>
              </a:ext>
            </a:extLst>
          </p:cNvPr>
          <p:cNvSpPr/>
          <p:nvPr/>
        </p:nvSpPr>
        <p:spPr>
          <a:xfrm>
            <a:off x="755650" y="4845050"/>
            <a:ext cx="7632700" cy="577850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ln>
                  <a:solidFill>
                    <a:schemeClr val="tx1"/>
                  </a:solidFill>
                </a:ln>
              </a:rPr>
              <a:t>Reflective materials glow brightly when light shines onto them.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91374659-E8F0-4BF2-A478-E52FFD61560C}"/>
              </a:ext>
            </a:extLst>
          </p:cNvPr>
          <p:cNvSpPr/>
          <p:nvPr/>
        </p:nvSpPr>
        <p:spPr>
          <a:xfrm>
            <a:off x="755650" y="5511800"/>
            <a:ext cx="7632700" cy="581025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ln>
                  <a:solidFill>
                    <a:schemeClr val="tx1"/>
                  </a:solidFill>
                </a:ln>
              </a:rPr>
              <a:t>Fluorescent clothes show up well during the day and at dusk.</a:t>
            </a:r>
          </a:p>
        </p:txBody>
      </p:sp>
      <p:pic>
        <p:nvPicPr>
          <p:cNvPr id="15366" name="Picture 14">
            <a:extLst>
              <a:ext uri="{FF2B5EF4-FFF2-40B4-BE49-F238E27FC236}">
                <a16:creationId xmlns:a16="http://schemas.microsoft.com/office/drawing/2014/main" id="{80153EC1-C4D6-41ED-BA43-B09EA99DFB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20" b="26756"/>
          <a:stretch>
            <a:fillRect/>
          </a:stretch>
        </p:blipFill>
        <p:spPr bwMode="auto">
          <a:xfrm>
            <a:off x="755650" y="1714500"/>
            <a:ext cx="7632700" cy="302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7">
            <a:extLst>
              <a:ext uri="{FF2B5EF4-FFF2-40B4-BE49-F238E27FC236}">
                <a16:creationId xmlns:a16="http://schemas.microsoft.com/office/drawing/2014/main" id="{A180283A-3A4C-4325-B13B-F6A0C64B5E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850" y="2071688"/>
            <a:ext cx="1400175" cy="217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9">
            <a:extLst>
              <a:ext uri="{FF2B5EF4-FFF2-40B4-BE49-F238E27FC236}">
                <a16:creationId xmlns:a16="http://schemas.microsoft.com/office/drawing/2014/main" id="{E970ACEE-F9D8-48C1-ACDF-4DD1F0098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988" y="2484438"/>
            <a:ext cx="1720850" cy="212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E84D2CF-F1E0-4B4B-AF92-9ADF4FB1F2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91" t="29369" b="32520"/>
          <a:stretch>
            <a:fillRect/>
          </a:stretch>
        </p:blipFill>
        <p:spPr bwMode="auto">
          <a:xfrm>
            <a:off x="755650" y="2840038"/>
            <a:ext cx="277018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2C8DD80-162F-4667-AB6C-F11D07A32D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175" y="2233613"/>
            <a:ext cx="1974850" cy="208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2.22222E-6 L 0.1717 2.22222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7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>
            <a:extLst>
              <a:ext uri="{FF2B5EF4-FFF2-40B4-BE49-F238E27FC236}">
                <a16:creationId xmlns:a16="http://schemas.microsoft.com/office/drawing/2014/main" id="{587F6BDF-E594-41D8-B86F-2CF3F4FF0F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Be Bright, Be Seen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191F2F50-A268-4044-A322-756C8FF821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304925"/>
            <a:ext cx="76327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To keep safe in the dark, it is a good idea to wear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clothes that are reflective </a:t>
            </a:r>
            <a:r>
              <a:rPr lang="en-GB" altLang="en-US" b="1">
                <a:solidFill>
                  <a:schemeClr val="tx1"/>
                </a:solidFill>
              </a:rPr>
              <a:t>and</a:t>
            </a:r>
            <a:r>
              <a:rPr lang="en-GB" altLang="en-US">
                <a:solidFill>
                  <a:schemeClr val="tx1"/>
                </a:solidFill>
              </a:rPr>
              <a:t> fluorescent.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2703D6B5-9ABA-4014-828A-CA9909212D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60" t="23082" r="93216" b="68388"/>
          <a:stretch>
            <a:fillRect/>
          </a:stretch>
        </p:blipFill>
        <p:spPr bwMode="auto">
          <a:xfrm>
            <a:off x="3359150" y="2554288"/>
            <a:ext cx="3524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433B598-8C8B-42D8-9D64-87BEEFEF5F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9" t="7025" r="73454" b="74516"/>
          <a:stretch>
            <a:fillRect/>
          </a:stretch>
        </p:blipFill>
        <p:spPr bwMode="auto">
          <a:xfrm>
            <a:off x="3825875" y="2160588"/>
            <a:ext cx="741363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10">
            <a:extLst>
              <a:ext uri="{FF2B5EF4-FFF2-40B4-BE49-F238E27FC236}">
                <a16:creationId xmlns:a16="http://schemas.microsoft.com/office/drawing/2014/main" id="{3318A892-E8AD-4CC6-A335-CE3D775FC1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" t="581" r="2020"/>
          <a:stretch>
            <a:fillRect/>
          </a:stretch>
        </p:blipFill>
        <p:spPr bwMode="auto">
          <a:xfrm>
            <a:off x="4584700" y="2025650"/>
            <a:ext cx="2914650" cy="331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12">
            <a:extLst>
              <a:ext uri="{FF2B5EF4-FFF2-40B4-BE49-F238E27FC236}">
                <a16:creationId xmlns:a16="http://schemas.microsoft.com/office/drawing/2014/main" id="{87E6C86C-9DC8-4F45-B5DC-8B49C4613F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5795"/>
          <a:stretch>
            <a:fillRect/>
          </a:stretch>
        </p:blipFill>
        <p:spPr bwMode="auto">
          <a:xfrm>
            <a:off x="1652588" y="2043113"/>
            <a:ext cx="1630362" cy="383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29BF75E4-D12F-4F0B-8B05-EFB4F384B065}"/>
              </a:ext>
            </a:extLst>
          </p:cNvPr>
          <p:cNvSpPr/>
          <p:nvPr/>
        </p:nvSpPr>
        <p:spPr>
          <a:xfrm>
            <a:off x="755650" y="5529263"/>
            <a:ext cx="7632700" cy="563562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1" dirty="0"/>
              <a:t>Can you think of anyone who wears fluorescent and reflective clothing?</a:t>
            </a:r>
          </a:p>
        </p:txBody>
      </p:sp>
      <p:pic>
        <p:nvPicPr>
          <p:cNvPr id="16393" name="Picture 1">
            <a:extLst>
              <a:ext uri="{FF2B5EF4-FFF2-40B4-BE49-F238E27FC236}">
                <a16:creationId xmlns:a16="http://schemas.microsoft.com/office/drawing/2014/main" id="{8E1A598D-2A8C-43DE-BF1E-8910DE97D2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1575" y="2641600"/>
            <a:ext cx="1708150" cy="208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0">
            <a:extLst>
              <a:ext uri="{FF2B5EF4-FFF2-40B4-BE49-F238E27FC236}">
                <a16:creationId xmlns:a16="http://schemas.microsoft.com/office/drawing/2014/main" id="{49285063-3C60-4327-95BE-F39ABDCD6E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When should I start to cycle?</a:t>
            </a:r>
          </a:p>
        </p:txBody>
      </p:sp>
      <p:sp>
        <p:nvSpPr>
          <p:cNvPr id="17411" name="Rectangle 4">
            <a:extLst>
              <a:ext uri="{FF2B5EF4-FFF2-40B4-BE49-F238E27FC236}">
                <a16:creationId xmlns:a16="http://schemas.microsoft.com/office/drawing/2014/main" id="{F3602BE0-742A-4385-A5A9-65CA25B4AD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1592263"/>
            <a:ext cx="76327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7412" name="Picture 3">
            <a:extLst>
              <a:ext uri="{FF2B5EF4-FFF2-40B4-BE49-F238E27FC236}">
                <a16:creationId xmlns:a16="http://schemas.microsoft.com/office/drawing/2014/main" id="{9F78BD60-9C3F-484F-8001-B3B6B62556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438" y="1473200"/>
            <a:ext cx="6405562" cy="505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>
            <a:extLst>
              <a:ext uri="{FF2B5EF4-FFF2-40B4-BE49-F238E27FC236}">
                <a16:creationId xmlns:a16="http://schemas.microsoft.com/office/drawing/2014/main" id="{D8FECEF0-EFD4-4AF1-B408-850C153A95A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When should I start to cycle?</a:t>
            </a:r>
          </a:p>
        </p:txBody>
      </p:sp>
      <p:sp>
        <p:nvSpPr>
          <p:cNvPr id="18435" name="Rectangle 4">
            <a:extLst>
              <a:ext uri="{FF2B5EF4-FFF2-40B4-BE49-F238E27FC236}">
                <a16:creationId xmlns:a16="http://schemas.microsoft.com/office/drawing/2014/main" id="{DCBFFE9E-7C9E-4575-8700-4144C78F70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1592263"/>
            <a:ext cx="76327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8436" name="Picture 1">
            <a:extLst>
              <a:ext uri="{FF2B5EF4-FFF2-40B4-BE49-F238E27FC236}">
                <a16:creationId xmlns:a16="http://schemas.microsoft.com/office/drawing/2014/main" id="{086A95B1-D8A1-4901-B9AC-2BBF7DBA73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1300163"/>
            <a:ext cx="7305675" cy="526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B8CDBC71-AE49-4C73-9756-426723AA1F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Cycling on the roads</a:t>
            </a:r>
          </a:p>
        </p:txBody>
      </p:sp>
      <p:sp>
        <p:nvSpPr>
          <p:cNvPr id="19459" name="Rectangle 4">
            <a:extLst>
              <a:ext uri="{FF2B5EF4-FFF2-40B4-BE49-F238E27FC236}">
                <a16:creationId xmlns:a16="http://schemas.microsoft.com/office/drawing/2014/main" id="{D091EFC9-5198-41C8-8E2F-222981051C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1330325"/>
            <a:ext cx="7632700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Click the link below to watch a video about cycling on the roads before taking the quiz on the next few pages.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2944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 love to cycle!</a:t>
            </a:r>
            <a:endParaRPr lang="en-GB" altLang="en-US" dirty="0">
              <a:solidFill>
                <a:srgbClr val="02944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0173AAC-88F5-4597-8F03-EE9D51F81E50}"/>
              </a:ext>
            </a:extLst>
          </p:cNvPr>
          <p:cNvSpPr/>
          <p:nvPr/>
        </p:nvSpPr>
        <p:spPr>
          <a:xfrm>
            <a:off x="1924050" y="1060450"/>
            <a:ext cx="6464300" cy="11398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Name two things that make crossing </a:t>
            </a:r>
            <a:b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</a:b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the road dangerous in winter.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40EFC5D-9EF9-43EF-AEC6-BC338FEF2E20}"/>
              </a:ext>
            </a:extLst>
          </p:cNvPr>
          <p:cNvSpPr/>
          <p:nvPr/>
        </p:nvSpPr>
        <p:spPr>
          <a:xfrm>
            <a:off x="755650" y="765175"/>
            <a:ext cx="1730375" cy="1730375"/>
          </a:xfrm>
          <a:prstGeom prst="ellipse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/>
              <a:t>Q1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0173AAC-88F5-4597-8F03-EE9D51F81E50}"/>
              </a:ext>
            </a:extLst>
          </p:cNvPr>
          <p:cNvSpPr/>
          <p:nvPr/>
        </p:nvSpPr>
        <p:spPr>
          <a:xfrm>
            <a:off x="1924050" y="1060450"/>
            <a:ext cx="6464300" cy="11398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Name two things that make crossing </a:t>
            </a:r>
            <a:b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</a:b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the road dangerous in winter.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40EFC5D-9EF9-43EF-AEC6-BC338FEF2E20}"/>
              </a:ext>
            </a:extLst>
          </p:cNvPr>
          <p:cNvSpPr/>
          <p:nvPr/>
        </p:nvSpPr>
        <p:spPr>
          <a:xfrm>
            <a:off x="755650" y="765175"/>
            <a:ext cx="1730375" cy="1730375"/>
          </a:xfrm>
          <a:prstGeom prst="ellipse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/>
              <a:t>Q1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DD7650BE-8B02-4974-A999-CB3460EA6A45}"/>
              </a:ext>
            </a:extLst>
          </p:cNvPr>
          <p:cNvSpPr/>
          <p:nvPr/>
        </p:nvSpPr>
        <p:spPr>
          <a:xfrm>
            <a:off x="901700" y="49530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weather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988305F-6C91-40DE-BA0F-03518646D565}"/>
              </a:ext>
            </a:extLst>
          </p:cNvPr>
          <p:cNvSpPr/>
          <p:nvPr/>
        </p:nvSpPr>
        <p:spPr>
          <a:xfrm>
            <a:off x="4718050" y="49530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dark mornings </a:t>
            </a:r>
            <a:br>
              <a:rPr lang="en-GB" sz="2400" b="1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</a:rPr>
              <a:t>and nights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6E704ED-13FE-495D-A0C9-9D398CD29A53}"/>
              </a:ext>
            </a:extLst>
          </p:cNvPr>
          <p:cNvGrpSpPr>
            <a:grpSpLocks/>
          </p:cNvGrpSpPr>
          <p:nvPr/>
        </p:nvGrpSpPr>
        <p:grpSpPr bwMode="auto">
          <a:xfrm>
            <a:off x="1443038" y="2617788"/>
            <a:ext cx="2441575" cy="2208212"/>
            <a:chOff x="957380" y="2223015"/>
            <a:chExt cx="3455403" cy="3124335"/>
          </a:xfrm>
        </p:grpSpPr>
        <p:pic>
          <p:nvPicPr>
            <p:cNvPr id="21515" name="Picture 28">
              <a:extLst>
                <a:ext uri="{FF2B5EF4-FFF2-40B4-BE49-F238E27FC236}">
                  <a16:creationId xmlns:a16="http://schemas.microsoft.com/office/drawing/2014/main" id="{29FA030C-748B-46C9-B5D2-4AF2F4C85B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57380" y="2224458"/>
              <a:ext cx="1366724" cy="1542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6" name="Picture 29">
              <a:extLst>
                <a:ext uri="{FF2B5EF4-FFF2-40B4-BE49-F238E27FC236}">
                  <a16:creationId xmlns:a16="http://schemas.microsoft.com/office/drawing/2014/main" id="{9616E0A2-1906-4920-8FCB-B402F51EB8F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0227" y="2223015"/>
              <a:ext cx="1862556" cy="1133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1517" name="Group 30">
              <a:extLst>
                <a:ext uri="{FF2B5EF4-FFF2-40B4-BE49-F238E27FC236}">
                  <a16:creationId xmlns:a16="http://schemas.microsoft.com/office/drawing/2014/main" id="{54365F90-7ABB-4203-A5D2-22EE09BEB47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946341" y="3611426"/>
              <a:ext cx="1458162" cy="1735924"/>
              <a:chOff x="1799590" y="3655040"/>
              <a:chExt cx="1458162" cy="1735924"/>
            </a:xfrm>
          </p:grpSpPr>
          <p:pic>
            <p:nvPicPr>
              <p:cNvPr id="21518" name="Picture 35">
                <a:extLst>
                  <a:ext uri="{FF2B5EF4-FFF2-40B4-BE49-F238E27FC236}">
                    <a16:creationId xmlns:a16="http://schemas.microsoft.com/office/drawing/2014/main" id="{79EAF6C5-8AA1-4412-B621-33E5E0F8C38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99590" y="4349420"/>
                <a:ext cx="1458162" cy="10415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1519" name="Picture 36">
                <a:extLst>
                  <a:ext uri="{FF2B5EF4-FFF2-40B4-BE49-F238E27FC236}">
                    <a16:creationId xmlns:a16="http://schemas.microsoft.com/office/drawing/2014/main" id="{F5D2969D-145F-4B3F-AAF0-5ADFAA0BE69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823" t="62056" r="17876" b="-2"/>
              <a:stretch>
                <a:fillRect/>
              </a:stretch>
            </p:blipFill>
            <p:spPr bwMode="auto">
              <a:xfrm>
                <a:off x="1971278" y="3655040"/>
                <a:ext cx="1125263" cy="81772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A18F4205-3935-4DA9-B845-89E4DA038F97}"/>
              </a:ext>
            </a:extLst>
          </p:cNvPr>
          <p:cNvGrpSpPr>
            <a:grpSpLocks/>
          </p:cNvGrpSpPr>
          <p:nvPr/>
        </p:nvGrpSpPr>
        <p:grpSpPr bwMode="auto">
          <a:xfrm>
            <a:off x="5243513" y="2617788"/>
            <a:ext cx="2473325" cy="2208212"/>
            <a:chOff x="4732503" y="2223015"/>
            <a:chExt cx="3506722" cy="3129879"/>
          </a:xfrm>
        </p:grpSpPr>
        <p:pic>
          <p:nvPicPr>
            <p:cNvPr id="21513" name="Picture 38">
              <a:extLst>
                <a:ext uri="{FF2B5EF4-FFF2-40B4-BE49-F238E27FC236}">
                  <a16:creationId xmlns:a16="http://schemas.microsoft.com/office/drawing/2014/main" id="{A73DF6B6-96E6-44AC-84F6-78AC818E24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2503" y="2223015"/>
              <a:ext cx="3506722" cy="2479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14" name="Picture 39">
              <a:extLst>
                <a:ext uri="{FF2B5EF4-FFF2-40B4-BE49-F238E27FC236}">
                  <a16:creationId xmlns:a16="http://schemas.microsoft.com/office/drawing/2014/main" id="{4DF56D8F-1FE9-49C0-8335-40ACB90B3C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32503" y="2873236"/>
              <a:ext cx="3506722" cy="24796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51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CA5345D-2896-4D06-9B15-4D9D14D0A8C1}"/>
              </a:ext>
            </a:extLst>
          </p:cNvPr>
          <p:cNvPicPr>
            <a:picLocks noChangeAspect="1"/>
          </p:cNvPicPr>
          <p:nvPr/>
        </p:nvPicPr>
        <p:blipFill>
          <a:blip r:embed="rId8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125" y="29225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77469AC-67C7-4A28-97DC-5ADC371149E4}"/>
              </a:ext>
            </a:extLst>
          </p:cNvPr>
          <p:cNvSpPr/>
          <p:nvPr/>
        </p:nvSpPr>
        <p:spPr>
          <a:xfrm>
            <a:off x="4718050" y="49530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d. at a zebra</a:t>
            </a:r>
            <a:br>
              <a:rPr lang="en-GB" sz="2400" b="1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</a:rPr>
              <a:t>crossing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06F7FE6D-ED26-405A-931A-9E207C4B9FE4}"/>
              </a:ext>
            </a:extLst>
          </p:cNvPr>
          <p:cNvSpPr/>
          <p:nvPr/>
        </p:nvSpPr>
        <p:spPr>
          <a:xfrm>
            <a:off x="4718050" y="3632200"/>
            <a:ext cx="3524250" cy="1139825"/>
          </a:xfrm>
          <a:prstGeom prst="round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b. near a </a:t>
            </a:r>
            <a:br>
              <a:rPr lang="en-GB" sz="2400" b="1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</a:rPr>
              <a:t>roundabout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7D99F30-6F71-46E4-B656-19ACA5630F32}"/>
              </a:ext>
            </a:extLst>
          </p:cNvPr>
          <p:cNvSpPr/>
          <p:nvPr/>
        </p:nvSpPr>
        <p:spPr>
          <a:xfrm>
            <a:off x="901700" y="3632200"/>
            <a:ext cx="3524250" cy="1139825"/>
          </a:xfrm>
          <a:prstGeom prst="round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a. next to a </a:t>
            </a:r>
            <a:br>
              <a:rPr lang="en-GB" sz="2400" b="1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</a:rPr>
              <a:t>parked car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8E4A683-9843-4FBE-B054-F5DB35ED1D90}"/>
              </a:ext>
            </a:extLst>
          </p:cNvPr>
          <p:cNvSpPr/>
          <p:nvPr/>
        </p:nvSpPr>
        <p:spPr>
          <a:xfrm>
            <a:off x="901700" y="4953000"/>
            <a:ext cx="3524250" cy="1139825"/>
          </a:xfrm>
          <a:prstGeom prst="round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c. on a bend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0173AAC-88F5-4597-8F03-EE9D51F81E50}"/>
              </a:ext>
            </a:extLst>
          </p:cNvPr>
          <p:cNvSpPr/>
          <p:nvPr/>
        </p:nvSpPr>
        <p:spPr>
          <a:xfrm>
            <a:off x="1924050" y="1060450"/>
            <a:ext cx="6464300" cy="11398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Where is a safe place to cross the road?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40EFC5D-9EF9-43EF-AEC6-BC338FEF2E20}"/>
              </a:ext>
            </a:extLst>
          </p:cNvPr>
          <p:cNvSpPr/>
          <p:nvPr/>
        </p:nvSpPr>
        <p:spPr>
          <a:xfrm>
            <a:off x="755650" y="765175"/>
            <a:ext cx="1730375" cy="1730375"/>
          </a:xfrm>
          <a:prstGeom prst="ellipse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/>
              <a:t>Q2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DD7650BE-8B02-4974-A999-CB3460EA6A45}"/>
              </a:ext>
            </a:extLst>
          </p:cNvPr>
          <p:cNvSpPr/>
          <p:nvPr/>
        </p:nvSpPr>
        <p:spPr>
          <a:xfrm>
            <a:off x="901700" y="49530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c. on a bend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988305F-6C91-40DE-BA0F-03518646D565}"/>
              </a:ext>
            </a:extLst>
          </p:cNvPr>
          <p:cNvSpPr/>
          <p:nvPr/>
        </p:nvSpPr>
        <p:spPr>
          <a:xfrm>
            <a:off x="4718050" y="49530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d. at a zebra</a:t>
            </a:r>
            <a:br>
              <a:rPr lang="en-GB" sz="2400" b="1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</a:rPr>
              <a:t>crossing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DD76166-5A8F-449B-9CA7-897DF869C66F}"/>
              </a:ext>
            </a:extLst>
          </p:cNvPr>
          <p:cNvSpPr/>
          <p:nvPr/>
        </p:nvSpPr>
        <p:spPr>
          <a:xfrm>
            <a:off x="901700" y="36322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a. next to a </a:t>
            </a:r>
            <a:br>
              <a:rPr lang="en-GB" sz="2400" b="1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</a:rPr>
              <a:t>parked car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5C4EBA3-F209-4A57-87C9-2E9DBB91BC21}"/>
              </a:ext>
            </a:extLst>
          </p:cNvPr>
          <p:cNvSpPr/>
          <p:nvPr/>
        </p:nvSpPr>
        <p:spPr>
          <a:xfrm>
            <a:off x="4718050" y="36322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b. near a </a:t>
            </a:r>
            <a:br>
              <a:rPr lang="en-GB" sz="2400" b="1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</a:rPr>
              <a:t>roundabout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77469AC-67C7-4A28-97DC-5ADC371149E4}"/>
              </a:ext>
            </a:extLst>
          </p:cNvPr>
          <p:cNvSpPr/>
          <p:nvPr/>
        </p:nvSpPr>
        <p:spPr>
          <a:xfrm>
            <a:off x="4718050" y="49530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d. at a zebra</a:t>
            </a:r>
            <a:br>
              <a:rPr lang="en-GB" sz="2400" b="1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</a:rPr>
              <a:t>crossing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06F7FE6D-ED26-405A-931A-9E207C4B9FE4}"/>
              </a:ext>
            </a:extLst>
          </p:cNvPr>
          <p:cNvSpPr/>
          <p:nvPr/>
        </p:nvSpPr>
        <p:spPr>
          <a:xfrm>
            <a:off x="4718050" y="3632200"/>
            <a:ext cx="3524250" cy="1139825"/>
          </a:xfrm>
          <a:prstGeom prst="round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b. near a </a:t>
            </a:r>
            <a:br>
              <a:rPr lang="en-GB" sz="2400" b="1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</a:rPr>
              <a:t>roundabout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07D99F30-6F71-46E4-B656-19ACA5630F32}"/>
              </a:ext>
            </a:extLst>
          </p:cNvPr>
          <p:cNvSpPr/>
          <p:nvPr/>
        </p:nvSpPr>
        <p:spPr>
          <a:xfrm>
            <a:off x="901700" y="3632200"/>
            <a:ext cx="3524250" cy="1139825"/>
          </a:xfrm>
          <a:prstGeom prst="round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a. next to a </a:t>
            </a:r>
            <a:br>
              <a:rPr lang="en-GB" sz="2400" b="1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</a:rPr>
              <a:t>parked car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8E4A683-9843-4FBE-B054-F5DB35ED1D90}"/>
              </a:ext>
            </a:extLst>
          </p:cNvPr>
          <p:cNvSpPr/>
          <p:nvPr/>
        </p:nvSpPr>
        <p:spPr>
          <a:xfrm>
            <a:off x="901700" y="4953000"/>
            <a:ext cx="3524250" cy="1139825"/>
          </a:xfrm>
          <a:prstGeom prst="round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c. on a bend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0173AAC-88F5-4597-8F03-EE9D51F81E50}"/>
              </a:ext>
            </a:extLst>
          </p:cNvPr>
          <p:cNvSpPr/>
          <p:nvPr/>
        </p:nvSpPr>
        <p:spPr>
          <a:xfrm>
            <a:off x="1924050" y="1060450"/>
            <a:ext cx="6464300" cy="11398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Where is a safe place to cross the road?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40EFC5D-9EF9-43EF-AEC6-BC338FEF2E20}"/>
              </a:ext>
            </a:extLst>
          </p:cNvPr>
          <p:cNvSpPr/>
          <p:nvPr/>
        </p:nvSpPr>
        <p:spPr>
          <a:xfrm>
            <a:off x="755650" y="765175"/>
            <a:ext cx="1730375" cy="1730375"/>
          </a:xfrm>
          <a:prstGeom prst="ellipse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/>
              <a:t>Q2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DD7650BE-8B02-4974-A999-CB3460EA6A45}"/>
              </a:ext>
            </a:extLst>
          </p:cNvPr>
          <p:cNvSpPr/>
          <p:nvPr/>
        </p:nvSpPr>
        <p:spPr>
          <a:xfrm>
            <a:off x="901700" y="49530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c. on a bend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988305F-6C91-40DE-BA0F-03518646D565}"/>
              </a:ext>
            </a:extLst>
          </p:cNvPr>
          <p:cNvSpPr/>
          <p:nvPr/>
        </p:nvSpPr>
        <p:spPr>
          <a:xfrm>
            <a:off x="4718050" y="49530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d. at a zebra</a:t>
            </a:r>
            <a:br>
              <a:rPr lang="en-GB" sz="2400" b="1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</a:rPr>
              <a:t>crossing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DD76166-5A8F-449B-9CA7-897DF869C66F}"/>
              </a:ext>
            </a:extLst>
          </p:cNvPr>
          <p:cNvSpPr/>
          <p:nvPr/>
        </p:nvSpPr>
        <p:spPr>
          <a:xfrm>
            <a:off x="901700" y="36322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a. next to a </a:t>
            </a:r>
            <a:br>
              <a:rPr lang="en-GB" sz="2400" b="1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</a:rPr>
              <a:t>parked car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5C4EBA3-F209-4A57-87C9-2E9DBB91BC21}"/>
              </a:ext>
            </a:extLst>
          </p:cNvPr>
          <p:cNvSpPr/>
          <p:nvPr/>
        </p:nvSpPr>
        <p:spPr>
          <a:xfrm>
            <a:off x="4718050" y="36322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b. near a </a:t>
            </a:r>
            <a:br>
              <a:rPr lang="en-GB" sz="2400" b="1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</a:rPr>
              <a:t>roundabout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0A384231-4BF8-41A1-A2F3-B1F36814F8F6}"/>
              </a:ext>
            </a:extLst>
          </p:cNvPr>
          <p:cNvSpPr/>
          <p:nvPr/>
        </p:nvSpPr>
        <p:spPr>
          <a:xfrm>
            <a:off x="4657725" y="4697413"/>
            <a:ext cx="3644900" cy="167005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98C4049-4386-4766-A6F2-ACC088555A8E}"/>
              </a:ext>
            </a:extLst>
          </p:cNvPr>
          <p:cNvSpPr/>
          <p:nvPr/>
        </p:nvSpPr>
        <p:spPr>
          <a:xfrm>
            <a:off x="4718050" y="36322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b. bright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85F18E7-CA85-4681-A585-E8D54BA8372D}"/>
              </a:ext>
            </a:extLst>
          </p:cNvPr>
          <p:cNvSpPr/>
          <p:nvPr/>
        </p:nvSpPr>
        <p:spPr>
          <a:xfrm>
            <a:off x="901700" y="4953000"/>
            <a:ext cx="3524250" cy="1139825"/>
          </a:xfrm>
          <a:prstGeom prst="round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c. dull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B88AA44-8A32-4A9E-890E-31E9594CAE6D}"/>
              </a:ext>
            </a:extLst>
          </p:cNvPr>
          <p:cNvSpPr/>
          <p:nvPr/>
        </p:nvSpPr>
        <p:spPr>
          <a:xfrm>
            <a:off x="4718050" y="4953000"/>
            <a:ext cx="3524250" cy="1139825"/>
          </a:xfrm>
          <a:prstGeom prst="round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d. warm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3D51E49-FEA7-4362-8E54-D43E307C55B0}"/>
              </a:ext>
            </a:extLst>
          </p:cNvPr>
          <p:cNvSpPr/>
          <p:nvPr/>
        </p:nvSpPr>
        <p:spPr>
          <a:xfrm>
            <a:off x="901700" y="3632200"/>
            <a:ext cx="3524250" cy="1139825"/>
          </a:xfrm>
          <a:prstGeom prst="round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a. sparkly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0173AAC-88F5-4597-8F03-EE9D51F81E50}"/>
              </a:ext>
            </a:extLst>
          </p:cNvPr>
          <p:cNvSpPr/>
          <p:nvPr/>
        </p:nvSpPr>
        <p:spPr>
          <a:xfrm>
            <a:off x="1924050" y="1060450"/>
            <a:ext cx="6464300" cy="11398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What type of clothes are best to </a:t>
            </a:r>
            <a:b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</a:b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wear to be seen?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40EFC5D-9EF9-43EF-AEC6-BC338FEF2E20}"/>
              </a:ext>
            </a:extLst>
          </p:cNvPr>
          <p:cNvSpPr/>
          <p:nvPr/>
        </p:nvSpPr>
        <p:spPr>
          <a:xfrm>
            <a:off x="755650" y="765175"/>
            <a:ext cx="1730375" cy="1730375"/>
          </a:xfrm>
          <a:prstGeom prst="ellipse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/>
              <a:t>Q3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DD7650BE-8B02-4974-A999-CB3460EA6A45}"/>
              </a:ext>
            </a:extLst>
          </p:cNvPr>
          <p:cNvSpPr/>
          <p:nvPr/>
        </p:nvSpPr>
        <p:spPr>
          <a:xfrm>
            <a:off x="901700" y="49530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c. dull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988305F-6C91-40DE-BA0F-03518646D565}"/>
              </a:ext>
            </a:extLst>
          </p:cNvPr>
          <p:cNvSpPr/>
          <p:nvPr/>
        </p:nvSpPr>
        <p:spPr>
          <a:xfrm>
            <a:off x="4718050" y="49530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d. warm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DD76166-5A8F-449B-9CA7-897DF869C66F}"/>
              </a:ext>
            </a:extLst>
          </p:cNvPr>
          <p:cNvSpPr/>
          <p:nvPr/>
        </p:nvSpPr>
        <p:spPr>
          <a:xfrm>
            <a:off x="901700" y="36322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a. sparkly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5C4EBA3-F209-4A57-87C9-2E9DBB91BC21}"/>
              </a:ext>
            </a:extLst>
          </p:cNvPr>
          <p:cNvSpPr/>
          <p:nvPr/>
        </p:nvSpPr>
        <p:spPr>
          <a:xfrm>
            <a:off x="4718050" y="36322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b. bright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98C4049-4386-4766-A6F2-ACC088555A8E}"/>
              </a:ext>
            </a:extLst>
          </p:cNvPr>
          <p:cNvSpPr/>
          <p:nvPr/>
        </p:nvSpPr>
        <p:spPr>
          <a:xfrm>
            <a:off x="4718050" y="36322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b. bright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85F18E7-CA85-4681-A585-E8D54BA8372D}"/>
              </a:ext>
            </a:extLst>
          </p:cNvPr>
          <p:cNvSpPr/>
          <p:nvPr/>
        </p:nvSpPr>
        <p:spPr>
          <a:xfrm>
            <a:off x="901700" y="4953000"/>
            <a:ext cx="3524250" cy="1139825"/>
          </a:xfrm>
          <a:prstGeom prst="round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c. dull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B88AA44-8A32-4A9E-890E-31E9594CAE6D}"/>
              </a:ext>
            </a:extLst>
          </p:cNvPr>
          <p:cNvSpPr/>
          <p:nvPr/>
        </p:nvSpPr>
        <p:spPr>
          <a:xfrm>
            <a:off x="4718050" y="4953000"/>
            <a:ext cx="3524250" cy="1139825"/>
          </a:xfrm>
          <a:prstGeom prst="round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d. warm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3D51E49-FEA7-4362-8E54-D43E307C55B0}"/>
              </a:ext>
            </a:extLst>
          </p:cNvPr>
          <p:cNvSpPr/>
          <p:nvPr/>
        </p:nvSpPr>
        <p:spPr>
          <a:xfrm>
            <a:off x="901700" y="3632200"/>
            <a:ext cx="3524250" cy="1139825"/>
          </a:xfrm>
          <a:prstGeom prst="round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a. sparkly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0173AAC-88F5-4597-8F03-EE9D51F81E50}"/>
              </a:ext>
            </a:extLst>
          </p:cNvPr>
          <p:cNvSpPr/>
          <p:nvPr/>
        </p:nvSpPr>
        <p:spPr>
          <a:xfrm>
            <a:off x="1924050" y="1060450"/>
            <a:ext cx="6464300" cy="11398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What type of clothes are best to </a:t>
            </a:r>
            <a:b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</a:b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wear to be seen?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40EFC5D-9EF9-43EF-AEC6-BC338FEF2E20}"/>
              </a:ext>
            </a:extLst>
          </p:cNvPr>
          <p:cNvSpPr/>
          <p:nvPr/>
        </p:nvSpPr>
        <p:spPr>
          <a:xfrm>
            <a:off x="755650" y="765175"/>
            <a:ext cx="1730375" cy="1730375"/>
          </a:xfrm>
          <a:prstGeom prst="ellipse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/>
              <a:t>Q3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DD7650BE-8B02-4974-A999-CB3460EA6A45}"/>
              </a:ext>
            </a:extLst>
          </p:cNvPr>
          <p:cNvSpPr/>
          <p:nvPr/>
        </p:nvSpPr>
        <p:spPr>
          <a:xfrm>
            <a:off x="901700" y="49530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c. dull</a:t>
            </a:r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988305F-6C91-40DE-BA0F-03518646D565}"/>
              </a:ext>
            </a:extLst>
          </p:cNvPr>
          <p:cNvSpPr/>
          <p:nvPr/>
        </p:nvSpPr>
        <p:spPr>
          <a:xfrm>
            <a:off x="4718050" y="49530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d. warm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DD76166-5A8F-449B-9CA7-897DF869C66F}"/>
              </a:ext>
            </a:extLst>
          </p:cNvPr>
          <p:cNvSpPr/>
          <p:nvPr/>
        </p:nvSpPr>
        <p:spPr>
          <a:xfrm>
            <a:off x="901700" y="36322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a. sparkly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5C4EBA3-F209-4A57-87C9-2E9DBB91BC21}"/>
              </a:ext>
            </a:extLst>
          </p:cNvPr>
          <p:cNvSpPr/>
          <p:nvPr/>
        </p:nvSpPr>
        <p:spPr>
          <a:xfrm>
            <a:off x="4718050" y="3632200"/>
            <a:ext cx="352425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b. bright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A69C6D0-236E-4943-9FB7-010484C4241D}"/>
              </a:ext>
            </a:extLst>
          </p:cNvPr>
          <p:cNvSpPr/>
          <p:nvPr/>
        </p:nvSpPr>
        <p:spPr>
          <a:xfrm>
            <a:off x="4597400" y="3367088"/>
            <a:ext cx="3644900" cy="167005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0173AAC-88F5-4597-8F03-EE9D51F81E50}"/>
              </a:ext>
            </a:extLst>
          </p:cNvPr>
          <p:cNvSpPr/>
          <p:nvPr/>
        </p:nvSpPr>
        <p:spPr>
          <a:xfrm>
            <a:off x="1924050" y="1060450"/>
            <a:ext cx="6464300" cy="11398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What name is given to bright clothing?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40EFC5D-9EF9-43EF-AEC6-BC338FEF2E20}"/>
              </a:ext>
            </a:extLst>
          </p:cNvPr>
          <p:cNvSpPr/>
          <p:nvPr/>
        </p:nvSpPr>
        <p:spPr>
          <a:xfrm>
            <a:off x="755650" y="765175"/>
            <a:ext cx="1730375" cy="1730375"/>
          </a:xfrm>
          <a:prstGeom prst="ellipse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/>
              <a:t>Q4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3F88411-EEAC-4079-97D9-F5FE93302E6B}"/>
              </a:ext>
            </a:extLst>
          </p:cNvPr>
          <p:cNvSpPr/>
          <p:nvPr/>
        </p:nvSpPr>
        <p:spPr>
          <a:xfrm>
            <a:off x="3468688" y="2471738"/>
            <a:ext cx="2206625" cy="2208212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6629" name="Picture 2">
            <a:extLst>
              <a:ext uri="{FF2B5EF4-FFF2-40B4-BE49-F238E27FC236}">
                <a16:creationId xmlns:a16="http://schemas.microsoft.com/office/drawing/2014/main" id="{E92C99CC-79C9-41F5-9112-C2271630E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138" y="2449513"/>
            <a:ext cx="1609725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0173AAC-88F5-4597-8F03-EE9D51F81E50}"/>
              </a:ext>
            </a:extLst>
          </p:cNvPr>
          <p:cNvSpPr/>
          <p:nvPr/>
        </p:nvSpPr>
        <p:spPr>
          <a:xfrm>
            <a:off x="1924050" y="1060450"/>
            <a:ext cx="6464300" cy="11398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What name is given to bright clothing?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40EFC5D-9EF9-43EF-AEC6-BC338FEF2E20}"/>
              </a:ext>
            </a:extLst>
          </p:cNvPr>
          <p:cNvSpPr/>
          <p:nvPr/>
        </p:nvSpPr>
        <p:spPr>
          <a:xfrm>
            <a:off x="755650" y="765175"/>
            <a:ext cx="1730375" cy="1730375"/>
          </a:xfrm>
          <a:prstGeom prst="ellipse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/>
              <a:t>Q4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DD76166-5A8F-449B-9CA7-897DF869C66F}"/>
              </a:ext>
            </a:extLst>
          </p:cNvPr>
          <p:cNvSpPr/>
          <p:nvPr/>
        </p:nvSpPr>
        <p:spPr>
          <a:xfrm>
            <a:off x="901700" y="4953000"/>
            <a:ext cx="7340600" cy="1139825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fluorescent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3F88411-EEAC-4079-97D9-F5FE93302E6B}"/>
              </a:ext>
            </a:extLst>
          </p:cNvPr>
          <p:cNvSpPr/>
          <p:nvPr/>
        </p:nvSpPr>
        <p:spPr>
          <a:xfrm>
            <a:off x="3468688" y="2471738"/>
            <a:ext cx="2206625" cy="2208212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7654" name="Picture 2">
            <a:extLst>
              <a:ext uri="{FF2B5EF4-FFF2-40B4-BE49-F238E27FC236}">
                <a16:creationId xmlns:a16="http://schemas.microsoft.com/office/drawing/2014/main" id="{E4B512BF-7D2A-4518-95E4-04ACD9B48B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138" y="2449513"/>
            <a:ext cx="1609725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0173AAC-88F5-4597-8F03-EE9D51F81E50}"/>
              </a:ext>
            </a:extLst>
          </p:cNvPr>
          <p:cNvSpPr/>
          <p:nvPr/>
        </p:nvSpPr>
        <p:spPr>
          <a:xfrm>
            <a:off x="1924050" y="1060450"/>
            <a:ext cx="6464300" cy="11398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Why is it important to wear shoes that </a:t>
            </a:r>
            <a:b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</a:b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grip in the winter?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40EFC5D-9EF9-43EF-AEC6-BC338FEF2E20}"/>
              </a:ext>
            </a:extLst>
          </p:cNvPr>
          <p:cNvSpPr/>
          <p:nvPr/>
        </p:nvSpPr>
        <p:spPr>
          <a:xfrm>
            <a:off x="755650" y="765175"/>
            <a:ext cx="1730375" cy="1730375"/>
          </a:xfrm>
          <a:prstGeom prst="ellipse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/>
              <a:t>Q5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878B275-D7F9-4625-A8E7-737E1C0696B2}"/>
              </a:ext>
            </a:extLst>
          </p:cNvPr>
          <p:cNvSpPr/>
          <p:nvPr/>
        </p:nvSpPr>
        <p:spPr>
          <a:xfrm>
            <a:off x="3468688" y="2471738"/>
            <a:ext cx="2206625" cy="2208212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8677" name="Picture 2">
            <a:extLst>
              <a:ext uri="{FF2B5EF4-FFF2-40B4-BE49-F238E27FC236}">
                <a16:creationId xmlns:a16="http://schemas.microsoft.com/office/drawing/2014/main" id="{01E8AA8F-74AA-4F71-B62B-196B8652BF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513" y="2463800"/>
            <a:ext cx="2098675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0173AAC-88F5-4597-8F03-EE9D51F81E50}"/>
              </a:ext>
            </a:extLst>
          </p:cNvPr>
          <p:cNvSpPr/>
          <p:nvPr/>
        </p:nvSpPr>
        <p:spPr>
          <a:xfrm>
            <a:off x="1924050" y="1060450"/>
            <a:ext cx="6464300" cy="11398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Why is it important to wear shoes that </a:t>
            </a:r>
            <a:b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</a:b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grip in the winter?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40EFC5D-9EF9-43EF-AEC6-BC338FEF2E20}"/>
              </a:ext>
            </a:extLst>
          </p:cNvPr>
          <p:cNvSpPr/>
          <p:nvPr/>
        </p:nvSpPr>
        <p:spPr>
          <a:xfrm>
            <a:off x="755650" y="765175"/>
            <a:ext cx="1730375" cy="1730375"/>
          </a:xfrm>
          <a:prstGeom prst="ellipse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/>
              <a:t>Q5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DD76166-5A8F-449B-9CA7-897DF869C66F}"/>
              </a:ext>
            </a:extLst>
          </p:cNvPr>
          <p:cNvSpPr/>
          <p:nvPr/>
        </p:nvSpPr>
        <p:spPr>
          <a:xfrm>
            <a:off x="901700" y="4953000"/>
            <a:ext cx="7340600" cy="1139825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To stop you slipping next to the road.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878B275-D7F9-4625-A8E7-737E1C0696B2}"/>
              </a:ext>
            </a:extLst>
          </p:cNvPr>
          <p:cNvSpPr/>
          <p:nvPr/>
        </p:nvSpPr>
        <p:spPr>
          <a:xfrm>
            <a:off x="3468688" y="2471738"/>
            <a:ext cx="2206625" cy="2208212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9702" name="Picture 2">
            <a:extLst>
              <a:ext uri="{FF2B5EF4-FFF2-40B4-BE49-F238E27FC236}">
                <a16:creationId xmlns:a16="http://schemas.microsoft.com/office/drawing/2014/main" id="{6C8001A4-0065-473B-B16A-029EA29EB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513" y="2463800"/>
            <a:ext cx="2098675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0173AAC-88F5-4597-8F03-EE9D51F81E50}"/>
              </a:ext>
            </a:extLst>
          </p:cNvPr>
          <p:cNvSpPr/>
          <p:nvPr/>
        </p:nvSpPr>
        <p:spPr>
          <a:xfrm>
            <a:off x="1600200" y="1060450"/>
            <a:ext cx="6788150" cy="11398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What is special about reflective clothing?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40EFC5D-9EF9-43EF-AEC6-BC338FEF2E20}"/>
              </a:ext>
            </a:extLst>
          </p:cNvPr>
          <p:cNvSpPr/>
          <p:nvPr/>
        </p:nvSpPr>
        <p:spPr>
          <a:xfrm>
            <a:off x="755650" y="765175"/>
            <a:ext cx="1730375" cy="1730375"/>
          </a:xfrm>
          <a:prstGeom prst="ellipse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/>
              <a:t>Q6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7DFF0C6-E052-4188-AC95-451D81E07707}"/>
              </a:ext>
            </a:extLst>
          </p:cNvPr>
          <p:cNvSpPr/>
          <p:nvPr/>
        </p:nvSpPr>
        <p:spPr>
          <a:xfrm>
            <a:off x="3468688" y="2471738"/>
            <a:ext cx="2206625" cy="2208212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725" name="Picture 6">
            <a:extLst>
              <a:ext uri="{FF2B5EF4-FFF2-40B4-BE49-F238E27FC236}">
                <a16:creationId xmlns:a16="http://schemas.microsoft.com/office/drawing/2014/main" id="{0A1CAED0-6D83-42D7-B23A-02EB413B2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688" y="2413000"/>
            <a:ext cx="2201862" cy="232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30173AAC-88F5-4597-8F03-EE9D51F81E50}"/>
              </a:ext>
            </a:extLst>
          </p:cNvPr>
          <p:cNvSpPr/>
          <p:nvPr/>
        </p:nvSpPr>
        <p:spPr>
          <a:xfrm>
            <a:off x="1600200" y="1060450"/>
            <a:ext cx="6788150" cy="1139825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latin typeface="Twinkl SemiBold" pitchFamily="2" charset="0"/>
              </a:rPr>
              <a:t>What is special about reflective clothing?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40EFC5D-9EF9-43EF-AEC6-BC338FEF2E20}"/>
              </a:ext>
            </a:extLst>
          </p:cNvPr>
          <p:cNvSpPr/>
          <p:nvPr/>
        </p:nvSpPr>
        <p:spPr>
          <a:xfrm>
            <a:off x="755650" y="765175"/>
            <a:ext cx="1730375" cy="1730375"/>
          </a:xfrm>
          <a:prstGeom prst="ellipse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6000" dirty="0"/>
              <a:t>Q6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DD76166-5A8F-449B-9CA7-897DF869C66F}"/>
              </a:ext>
            </a:extLst>
          </p:cNvPr>
          <p:cNvSpPr/>
          <p:nvPr/>
        </p:nvSpPr>
        <p:spPr>
          <a:xfrm>
            <a:off x="901700" y="4953000"/>
            <a:ext cx="7340600" cy="1139825"/>
          </a:xfrm>
          <a:prstGeom prst="round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It glows when light hits it.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7DFF0C6-E052-4188-AC95-451D81E07707}"/>
              </a:ext>
            </a:extLst>
          </p:cNvPr>
          <p:cNvSpPr/>
          <p:nvPr/>
        </p:nvSpPr>
        <p:spPr>
          <a:xfrm>
            <a:off x="3468688" y="2471738"/>
            <a:ext cx="2206625" cy="2208212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1750" name="Picture 6">
            <a:extLst>
              <a:ext uri="{FF2B5EF4-FFF2-40B4-BE49-F238E27FC236}">
                <a16:creationId xmlns:a16="http://schemas.microsoft.com/office/drawing/2014/main" id="{1637450D-6338-45E2-9B9D-24330078E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688" y="2413000"/>
            <a:ext cx="2201862" cy="232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DD76166-5A8F-449B-9CA7-897DF869C66F}"/>
              </a:ext>
            </a:extLst>
          </p:cNvPr>
          <p:cNvSpPr/>
          <p:nvPr/>
        </p:nvSpPr>
        <p:spPr>
          <a:xfrm>
            <a:off x="889000" y="4044950"/>
            <a:ext cx="7340600" cy="2247900"/>
          </a:xfrm>
          <a:prstGeom prst="roundRect">
            <a:avLst/>
          </a:prstGeom>
          <a:solidFill>
            <a:srgbClr val="0294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Dear God,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Thank you for giving us opportunities to go outside for exercise with our families. 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Please keep us safe as we walk, jog, scoot and cycle.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</a:rPr>
              <a:t>Amen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7DFF0C6-E052-4188-AC95-451D81E07707}"/>
              </a:ext>
            </a:extLst>
          </p:cNvPr>
          <p:cNvSpPr/>
          <p:nvPr/>
        </p:nvSpPr>
        <p:spPr>
          <a:xfrm>
            <a:off x="1458913" y="1622425"/>
            <a:ext cx="1989137" cy="1812925"/>
          </a:xfrm>
          <a:prstGeom prst="ellipse">
            <a:avLst/>
          </a:prstGeom>
          <a:solidFill>
            <a:srgbClr val="AFDE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2772" name="Picture 6">
            <a:extLst>
              <a:ext uri="{FF2B5EF4-FFF2-40B4-BE49-F238E27FC236}">
                <a16:creationId xmlns:a16="http://schemas.microsoft.com/office/drawing/2014/main" id="{DB0C88F0-D9B5-410D-BB4D-92818BDABD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1622425"/>
            <a:ext cx="18034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D5BE9027-C7CA-49AD-BEE2-91365EEF9098}"/>
              </a:ext>
            </a:extLst>
          </p:cNvPr>
          <p:cNvGrpSpPr>
            <a:grpSpLocks/>
          </p:cNvGrpSpPr>
          <p:nvPr/>
        </p:nvGrpSpPr>
        <p:grpSpPr bwMode="auto">
          <a:xfrm>
            <a:off x="5695950" y="1512888"/>
            <a:ext cx="2022475" cy="1922462"/>
            <a:chOff x="1679064" y="2872860"/>
            <a:chExt cx="2734186" cy="2480189"/>
          </a:xfrm>
        </p:grpSpPr>
        <p:pic>
          <p:nvPicPr>
            <p:cNvPr id="32776" name="Picture 2">
              <a:extLst>
                <a:ext uri="{FF2B5EF4-FFF2-40B4-BE49-F238E27FC236}">
                  <a16:creationId xmlns:a16="http://schemas.microsoft.com/office/drawing/2014/main" id="{1202DA81-3AED-46CB-86A9-186189AA10C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9064" y="2872860"/>
              <a:ext cx="1340390" cy="20483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2777" name="Picture 4">
              <a:extLst>
                <a:ext uri="{FF2B5EF4-FFF2-40B4-BE49-F238E27FC236}">
                  <a16:creationId xmlns:a16="http://schemas.microsoft.com/office/drawing/2014/main" id="{D024ED84-F64F-4057-8B02-C3F4338A3AD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98294" y="3353232"/>
              <a:ext cx="1614956" cy="19998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2774" name="Title 20">
            <a:extLst>
              <a:ext uri="{FF2B5EF4-FFF2-40B4-BE49-F238E27FC236}">
                <a16:creationId xmlns:a16="http://schemas.microsoft.com/office/drawing/2014/main" id="{A207D911-1613-4460-90FA-CCBFDF58EC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9263" y="628650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u="sng"/>
              <a:t>Prayer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512</TotalTime>
  <Words>630</Words>
  <Application>Microsoft Office PowerPoint</Application>
  <PresentationFormat>On-screen Show (4:3)</PresentationFormat>
  <Paragraphs>98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Twinkl</vt:lpstr>
      <vt:lpstr>Arial</vt:lpstr>
      <vt:lpstr>Calibri</vt:lpstr>
      <vt:lpstr>Twinkl SemiBold</vt:lpstr>
      <vt:lpstr>Sassoon Infant Rg</vt:lpstr>
      <vt:lpstr>Office Theme</vt:lpstr>
      <vt:lpstr>   January 2021  How to stay safe near the roads in winter</vt:lpstr>
      <vt:lpstr>  </vt:lpstr>
      <vt:lpstr>  </vt:lpstr>
      <vt:lpstr>Road Safety in Winter</vt:lpstr>
      <vt:lpstr>Weather</vt:lpstr>
      <vt:lpstr>Be Bright, Be Seen</vt:lpstr>
      <vt:lpstr>Be Bright, Be Seen</vt:lpstr>
      <vt:lpstr>Be Bright, Be Seen</vt:lpstr>
      <vt:lpstr>When should I start to cycle?</vt:lpstr>
      <vt:lpstr>When should I start to cycle?</vt:lpstr>
      <vt:lpstr>Cycling on the roads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Prayer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Keenan Whitham</dc:creator>
  <cp:lastModifiedBy>Sally-Anne Walsh</cp:lastModifiedBy>
  <cp:revision>48</cp:revision>
  <dcterms:created xsi:type="dcterms:W3CDTF">2018-09-26T14:34:09Z</dcterms:created>
  <dcterms:modified xsi:type="dcterms:W3CDTF">2021-01-25T11:23:17Z</dcterms:modified>
</cp:coreProperties>
</file>